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8"/>
  </p:notesMasterIdLst>
  <p:sldIdLst>
    <p:sldId id="256" r:id="rId2"/>
    <p:sldId id="257" r:id="rId3"/>
    <p:sldId id="294" r:id="rId4"/>
    <p:sldId id="291" r:id="rId5"/>
    <p:sldId id="304" r:id="rId6"/>
    <p:sldId id="292" r:id="rId7"/>
    <p:sldId id="295" r:id="rId8"/>
    <p:sldId id="293" r:id="rId9"/>
    <p:sldId id="306" r:id="rId10"/>
    <p:sldId id="296" r:id="rId11"/>
    <p:sldId id="297" r:id="rId12"/>
    <p:sldId id="277" r:id="rId13"/>
    <p:sldId id="283" r:id="rId14"/>
    <p:sldId id="307" r:id="rId15"/>
    <p:sldId id="308" r:id="rId16"/>
    <p:sldId id="300" r:id="rId17"/>
    <p:sldId id="309" r:id="rId18"/>
    <p:sldId id="303" r:id="rId19"/>
    <p:sldId id="310" r:id="rId20"/>
    <p:sldId id="302" r:id="rId21"/>
    <p:sldId id="289" r:id="rId22"/>
    <p:sldId id="298" r:id="rId23"/>
    <p:sldId id="299" r:id="rId24"/>
    <p:sldId id="282" r:id="rId25"/>
    <p:sldId id="301" r:id="rId26"/>
    <p:sldId id="305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Titillium Web" panose="020B0604020202020204" charset="0"/>
      <p:regular r:id="rId33"/>
      <p:bold r:id="rId34"/>
      <p:italic r:id="rId35"/>
      <p:boldItalic r:id="rId36"/>
    </p:embeddedFont>
    <p:embeddedFont>
      <p:font typeface="Titillium Web 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82F298-BC9B-4C9F-A4BC-EA72C7FCA2AC}">
  <a:tblStyle styleId="{1682F298-BC9B-4C9F-A4BC-EA72C7FCA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80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4771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2298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4924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44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1426429" y="184132"/>
            <a:ext cx="6291141" cy="33931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UNIVERS</a:t>
            </a:r>
            <a:r>
              <a:rPr lang="es-MX" sz="2800" dirty="0"/>
              <a:t>IDAD AUTÓNOMA DE ZACATECAS</a:t>
            </a:r>
            <a:br>
              <a:rPr lang="es-MX" sz="2800" dirty="0"/>
            </a:br>
            <a:r>
              <a:rPr lang="es-MX" sz="1800" i="1" dirty="0"/>
              <a:t>“FRANCISCO GARCÍA SALINAS”</a:t>
            </a:r>
            <a:br>
              <a:rPr lang="es-MX" sz="1800" i="1" dirty="0"/>
            </a:br>
            <a:r>
              <a:rPr lang="es-MX" sz="1800" dirty="0"/>
              <a:t>UNIDAD ACADÉMICA DE INGENIERÍA ELECTRICA</a:t>
            </a:r>
            <a:br>
              <a:rPr lang="es-MX" sz="1800" dirty="0"/>
            </a:br>
            <a:r>
              <a:rPr lang="es-MX" sz="1800" dirty="0"/>
              <a:t>INGENIERÍA EN COMPUTACIÓN</a:t>
            </a:r>
            <a:endParaRPr sz="2800" dirty="0"/>
          </a:p>
        </p:txBody>
      </p:sp>
      <p:pic>
        <p:nvPicPr>
          <p:cNvPr id="4" name="Picture 2" descr="Resultado de imagen para logo uaz png">
            <a:extLst>
              <a:ext uri="{FF2B5EF4-FFF2-40B4-BE49-F238E27FC236}">
                <a16:creationId xmlns:a16="http://schemas.microsoft.com/office/drawing/2014/main" id="{D0E79FCA-260D-4095-958F-3648F4CC2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132"/>
            <a:ext cx="1946578" cy="167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UAIE.png">
            <a:extLst>
              <a:ext uri="{FF2B5EF4-FFF2-40B4-BE49-F238E27FC236}">
                <a16:creationId xmlns:a16="http://schemas.microsoft.com/office/drawing/2014/main" id="{92B2B709-F86D-4A71-8653-D1F9C57BA2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04" y="184132"/>
            <a:ext cx="1701591" cy="189225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286C2B9-4CC7-4B8A-BBCA-17FF87FE41E4}"/>
              </a:ext>
            </a:extLst>
          </p:cNvPr>
          <p:cNvSpPr/>
          <p:nvPr/>
        </p:nvSpPr>
        <p:spPr>
          <a:xfrm>
            <a:off x="290506" y="2286977"/>
            <a:ext cx="8566517" cy="136050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E0CE11-11E5-40A1-BF59-A3E9241B23D6}"/>
              </a:ext>
            </a:extLst>
          </p:cNvPr>
          <p:cNvSpPr/>
          <p:nvPr/>
        </p:nvSpPr>
        <p:spPr>
          <a:xfrm>
            <a:off x="426493" y="2428074"/>
            <a:ext cx="8291014" cy="1086037"/>
          </a:xfrm>
          <a:prstGeom prst="rect">
            <a:avLst/>
          </a:prstGeom>
          <a:solidFill>
            <a:srgbClr val="60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700" b="1" dirty="0"/>
              <a:t>DOMÓTICA BÁSICA EN UN HOGAR A ESCALA UTILIZANDO EL SERVIDOR RABBITMQ</a:t>
            </a:r>
            <a:endParaRPr lang="es-MX" sz="2700" dirty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BC9EECF3-79DD-448B-A509-1B6E56E8B55A}"/>
              </a:ext>
            </a:extLst>
          </p:cNvPr>
          <p:cNvSpPr txBox="1">
            <a:spLocks/>
          </p:cNvSpPr>
          <p:nvPr/>
        </p:nvSpPr>
        <p:spPr>
          <a:xfrm>
            <a:off x="823084" y="4003726"/>
            <a:ext cx="7497830" cy="1167325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228600" algn="ctr">
              <a:buClr>
                <a:schemeClr val="accent1"/>
              </a:buClr>
            </a:pPr>
            <a:r>
              <a:rPr lang="es-MX" sz="7000" b="1" dirty="0">
                <a:solidFill>
                  <a:schemeClr val="lt1"/>
                </a:solidFill>
                <a:latin typeface="Titillium Web"/>
                <a:sym typeface="Titillium Web"/>
              </a:rPr>
              <a:t>Presenta:</a:t>
            </a:r>
          </a:p>
          <a:p>
            <a:pPr marL="342900" indent="-228600" algn="ctr">
              <a:buClr>
                <a:schemeClr val="accent1"/>
              </a:buClr>
            </a:pPr>
            <a:r>
              <a:rPr lang="es-MX" sz="7000" b="1" dirty="0">
                <a:solidFill>
                  <a:schemeClr val="lt1"/>
                </a:solidFill>
                <a:latin typeface="Titillium Web"/>
                <a:sym typeface="Titillium Web"/>
              </a:rPr>
              <a:t>Emmanuel De Jesús Velásquez Martínez</a:t>
            </a:r>
          </a:p>
          <a:p>
            <a:pPr marL="342900" indent="-228600" algn="ctr">
              <a:buClr>
                <a:schemeClr val="accent1"/>
              </a:buClr>
            </a:pPr>
            <a:endParaRPr lang="es-MX" sz="7200" b="1" dirty="0">
              <a:solidFill>
                <a:srgbClr val="000090"/>
              </a:solidFill>
              <a:latin typeface="+mn-lt"/>
            </a:endParaRPr>
          </a:p>
          <a:p>
            <a:endParaRPr lang="es-MX" dirty="0"/>
          </a:p>
          <a:p>
            <a:endParaRPr lang="es-MX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FFCB2-007B-43D3-AEDE-8D634CF4A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49" y="377868"/>
            <a:ext cx="8197702" cy="857400"/>
          </a:xfrm>
        </p:spPr>
        <p:txBody>
          <a:bodyPr/>
          <a:lstStyle/>
          <a:p>
            <a:r>
              <a:rPr lang="es-MX" dirty="0"/>
              <a:t>CIRCUITO ELECTRÓNICO PARA LAS FUNCIONES DOMÓTICAS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2B6628-6E09-413D-9E10-2F393C36C8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534191-7006-41D0-8023-7EE552C58A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819" y="1372040"/>
            <a:ext cx="5050465" cy="34520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6853A9AD-D38F-47B4-A22D-97BF2B9DA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716" y="1228174"/>
            <a:ext cx="3734270" cy="3107811"/>
          </a:xfrm>
        </p:spPr>
        <p:txBody>
          <a:bodyPr/>
          <a:lstStyle/>
          <a:p>
            <a:r>
              <a:rPr lang="es-MX" sz="1800" dirty="0"/>
              <a:t>Para llevar a cabo una función dada por el cliente es necesario contar con el diseño de un circuito con: </a:t>
            </a:r>
          </a:p>
          <a:p>
            <a:pPr lvl="1"/>
            <a:r>
              <a:rPr lang="es-MX" sz="1800" dirty="0"/>
              <a:t>Sensores.</a:t>
            </a:r>
          </a:p>
          <a:p>
            <a:pPr lvl="1"/>
            <a:r>
              <a:rPr lang="es-MX" sz="1800" dirty="0"/>
              <a:t>Controladores.</a:t>
            </a:r>
          </a:p>
          <a:p>
            <a:pPr lvl="1"/>
            <a:r>
              <a:rPr lang="es-MX" sz="1800" dirty="0"/>
              <a:t>Actuadores.</a:t>
            </a:r>
          </a:p>
          <a:p>
            <a:r>
              <a:rPr lang="es-MX" sz="1800" dirty="0"/>
              <a:t>La ejecución de una función en algún dispositivo se manipula a través de la configuración de los </a:t>
            </a:r>
            <a:r>
              <a:rPr lang="es-MX" sz="1800" dirty="0" err="1"/>
              <a:t>GPIO’s</a:t>
            </a:r>
            <a:r>
              <a:rPr lang="es-MX" sz="1800" dirty="0"/>
              <a:t> de la tarjeta Raspberry PI.</a:t>
            </a:r>
          </a:p>
          <a:p>
            <a:r>
              <a:rPr lang="es-MX" sz="1800" dirty="0"/>
              <a:t>Sensor modo entrada</a:t>
            </a:r>
          </a:p>
          <a:p>
            <a:r>
              <a:rPr lang="es-MX" sz="1800" dirty="0"/>
              <a:t>Actuadores modo salida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1C0F35-A721-46F0-981D-D1DC7A98C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10" r="62176" b="78502"/>
          <a:stretch/>
        </p:blipFill>
        <p:spPr>
          <a:xfrm>
            <a:off x="3837377" y="4535224"/>
            <a:ext cx="1984744" cy="2977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43D5C9-123F-4023-B56F-7D96738F0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720" b="94419"/>
          <a:stretch/>
        </p:blipFill>
        <p:spPr>
          <a:xfrm>
            <a:off x="6678693" y="1084634"/>
            <a:ext cx="2350591" cy="2870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48C63D-E28E-4A9F-8A73-25E327EEA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56" r="64075"/>
          <a:stretch/>
        </p:blipFill>
        <p:spPr>
          <a:xfrm>
            <a:off x="6879409" y="4560038"/>
            <a:ext cx="2149875" cy="2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0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0A23F-2285-41CF-94C3-A205C7F3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10" y="2688855"/>
            <a:ext cx="6025500" cy="857400"/>
          </a:xfrm>
        </p:spPr>
        <p:txBody>
          <a:bodyPr/>
          <a:lstStyle/>
          <a:p>
            <a:r>
              <a:rPr lang="es-MX" sz="7200" dirty="0"/>
              <a:t>ANÁLISIS DE RESULTADOS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971714-D7AE-49E3-85A4-A3A6517765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247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/>
          <p:nvPr/>
        </p:nvSpPr>
        <p:spPr>
          <a:xfrm>
            <a:off x="4352260" y="1386984"/>
            <a:ext cx="4606140" cy="346855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29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body" idx="4294967295"/>
          </p:nvPr>
        </p:nvSpPr>
        <p:spPr>
          <a:xfrm>
            <a:off x="568189" y="172092"/>
            <a:ext cx="7912395" cy="86689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3200" b="1" dirty="0">
                <a:latin typeface="Titillium Web"/>
                <a:ea typeface="Titillium Web"/>
                <a:cs typeface="Titillium Web"/>
                <a:sym typeface="Titillium Web"/>
              </a:rPr>
              <a:t>INTERFAZ CLIENTE PARA INTERACCIÓN CON EL HOGAR</a:t>
            </a:r>
            <a:endParaRPr sz="32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AF08A9-9903-4B29-84D1-3474EE6B5A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" t="1878" r="5500" b="6176"/>
          <a:stretch/>
        </p:blipFill>
        <p:spPr bwMode="auto">
          <a:xfrm>
            <a:off x="4501116" y="1523420"/>
            <a:ext cx="4319647" cy="2658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670574C-1CBC-45BF-95D5-CAE558F102FB}"/>
              </a:ext>
            </a:extLst>
          </p:cNvPr>
          <p:cNvSpPr txBox="1">
            <a:spLocks/>
          </p:cNvSpPr>
          <p:nvPr/>
        </p:nvSpPr>
        <p:spPr>
          <a:xfrm>
            <a:off x="88735" y="1262449"/>
            <a:ext cx="4263525" cy="35079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Clr>
                <a:srgbClr val="7DFFB1"/>
              </a:buClr>
              <a:buSzPts val="2000"/>
            </a:pPr>
            <a:r>
              <a:rPr lang="es-MX" sz="1800" dirty="0">
                <a:solidFill>
                  <a:schemeClr val="lt1"/>
                </a:solidFill>
                <a:latin typeface="Titillium Web Light"/>
                <a:sym typeface="Titillium Web Light"/>
              </a:rPr>
              <a:t>Las funciones de la interfaz son:</a:t>
            </a:r>
          </a:p>
          <a:p>
            <a:pPr marL="457200" lvl="4" indent="-355600">
              <a:spcBef>
                <a:spcPts val="600"/>
              </a:spcBef>
              <a:buClr>
                <a:srgbClr val="7DFFB1"/>
              </a:buClr>
              <a:buSzPts val="2000"/>
              <a:buFont typeface="Titillium Web Light"/>
              <a:buChar char="▰"/>
            </a:pPr>
            <a:r>
              <a:rPr lang="es-MX" sz="1800" dirty="0">
                <a:solidFill>
                  <a:schemeClr val="lt1"/>
                </a:solidFill>
                <a:latin typeface="Titillium Web Light"/>
                <a:sym typeface="Titillium Web Light"/>
              </a:rPr>
              <a:t>Control local de la iluminación en la vivienda.</a:t>
            </a:r>
          </a:p>
          <a:p>
            <a:pPr marL="457200" lvl="4" indent="-355600">
              <a:spcBef>
                <a:spcPts val="600"/>
              </a:spcBef>
              <a:buClr>
                <a:srgbClr val="7DFFB1"/>
              </a:buClr>
              <a:buSzPts val="2000"/>
              <a:buFont typeface="Titillium Web Light"/>
              <a:buChar char="▰"/>
            </a:pPr>
            <a:r>
              <a:rPr lang="es-MX" sz="1800" dirty="0">
                <a:solidFill>
                  <a:schemeClr val="lt1"/>
                </a:solidFill>
                <a:latin typeface="Titillium Web Light"/>
                <a:sym typeface="Titillium Web Light"/>
              </a:rPr>
              <a:t>Acceso electrónico al hogar (porteros digitales).</a:t>
            </a:r>
          </a:p>
          <a:p>
            <a:pPr marL="457200" lvl="4" indent="-355600">
              <a:spcBef>
                <a:spcPts val="600"/>
              </a:spcBef>
              <a:buClr>
                <a:srgbClr val="7DFFB1"/>
              </a:buClr>
              <a:buSzPts val="2000"/>
              <a:buFont typeface="Titillium Web Light"/>
              <a:buChar char="▰"/>
            </a:pPr>
            <a:r>
              <a:rPr lang="es-MX" sz="1800" dirty="0">
                <a:solidFill>
                  <a:schemeClr val="lt1"/>
                </a:solidFill>
                <a:latin typeface="Titillium Web Light"/>
                <a:sym typeface="Titillium Web Light"/>
              </a:rPr>
              <a:t>Control y monitoreo de alarmas técnicas como detección de fugas de gas y humo.</a:t>
            </a:r>
          </a:p>
          <a:p>
            <a:pPr marL="457200" lvl="4" indent="-355600">
              <a:spcBef>
                <a:spcPts val="600"/>
              </a:spcBef>
              <a:buClr>
                <a:srgbClr val="7DFFB1"/>
              </a:buClr>
              <a:buSzPts val="2000"/>
              <a:buFont typeface="Titillium Web Light"/>
              <a:buChar char="▰"/>
            </a:pPr>
            <a:r>
              <a:rPr lang="es-MX" sz="1800" dirty="0">
                <a:solidFill>
                  <a:schemeClr val="lt1"/>
                </a:solidFill>
                <a:latin typeface="Titillium Web Light"/>
                <a:sym typeface="Titillium Web Light"/>
              </a:rPr>
              <a:t>Alarma contra intrusos</a:t>
            </a:r>
          </a:p>
          <a:p>
            <a:pPr marL="457200" lvl="4" indent="-355600">
              <a:spcBef>
                <a:spcPts val="600"/>
              </a:spcBef>
              <a:buClr>
                <a:srgbClr val="7DFFB1"/>
              </a:buClr>
              <a:buSzPts val="2000"/>
              <a:buFont typeface="Titillium Web Light"/>
              <a:buChar char="▰"/>
            </a:pPr>
            <a:r>
              <a:rPr lang="es-MX" sz="1800" dirty="0">
                <a:solidFill>
                  <a:schemeClr val="lt1"/>
                </a:solidFill>
                <a:latin typeface="Titillium Web Light"/>
                <a:sym typeface="Titillium Web Light"/>
              </a:rPr>
              <a:t>Sistema de mensajería si algo sucede en el hogar.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90A97B8C-1C1B-4CDD-8140-4E34374D36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80" y="740361"/>
            <a:ext cx="5882640" cy="440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AF2570F-873F-4387-A7FD-9E30410073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sp>
        <p:nvSpPr>
          <p:cNvPr id="3" name="Google Shape;363;p36">
            <a:extLst>
              <a:ext uri="{FF2B5EF4-FFF2-40B4-BE49-F238E27FC236}">
                <a16:creationId xmlns:a16="http://schemas.microsoft.com/office/drawing/2014/main" id="{D1117250-938E-4CDE-92C2-6242AFF7322B}"/>
              </a:ext>
            </a:extLst>
          </p:cNvPr>
          <p:cNvSpPr/>
          <p:nvPr/>
        </p:nvSpPr>
        <p:spPr>
          <a:xfrm>
            <a:off x="3973665" y="2204488"/>
            <a:ext cx="1495856" cy="1226551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 de texto 33">
            <a:extLst>
              <a:ext uri="{FF2B5EF4-FFF2-40B4-BE49-F238E27FC236}">
                <a16:creationId xmlns:a16="http://schemas.microsoft.com/office/drawing/2014/main" id="{391A355A-C4A7-4452-A333-539B5B1B783F}"/>
              </a:ext>
            </a:extLst>
          </p:cNvPr>
          <p:cNvSpPr txBox="1"/>
          <p:nvPr/>
        </p:nvSpPr>
        <p:spPr>
          <a:xfrm>
            <a:off x="6252845" y="1162954"/>
            <a:ext cx="802640" cy="2489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FOCO LED</a:t>
            </a:r>
          </a:p>
        </p:txBody>
      </p:sp>
      <p:sp>
        <p:nvSpPr>
          <p:cNvPr id="5" name="Cuadro de texto 34">
            <a:extLst>
              <a:ext uri="{FF2B5EF4-FFF2-40B4-BE49-F238E27FC236}">
                <a16:creationId xmlns:a16="http://schemas.microsoft.com/office/drawing/2014/main" id="{8F986B6A-CA06-4DAB-963F-D1A7B6894BB1}"/>
              </a:ext>
            </a:extLst>
          </p:cNvPr>
          <p:cNvSpPr txBox="1"/>
          <p:nvPr/>
        </p:nvSpPr>
        <p:spPr>
          <a:xfrm>
            <a:off x="1619885" y="2185304"/>
            <a:ext cx="802640" cy="2489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FOCO LED</a:t>
            </a:r>
          </a:p>
        </p:txBody>
      </p:sp>
      <p:sp>
        <p:nvSpPr>
          <p:cNvPr id="6" name="Cuadro de texto 35">
            <a:extLst>
              <a:ext uri="{FF2B5EF4-FFF2-40B4-BE49-F238E27FC236}">
                <a16:creationId xmlns:a16="http://schemas.microsoft.com/office/drawing/2014/main" id="{8CFE5252-69E0-4E13-993C-1BD7A7C18848}"/>
              </a:ext>
            </a:extLst>
          </p:cNvPr>
          <p:cNvSpPr txBox="1"/>
          <p:nvPr/>
        </p:nvSpPr>
        <p:spPr>
          <a:xfrm>
            <a:off x="4590415" y="3501659"/>
            <a:ext cx="802640" cy="2489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FOCO LED</a:t>
            </a:r>
          </a:p>
        </p:txBody>
      </p:sp>
      <p:sp>
        <p:nvSpPr>
          <p:cNvPr id="7" name="Cuadro de texto 36">
            <a:extLst>
              <a:ext uri="{FF2B5EF4-FFF2-40B4-BE49-F238E27FC236}">
                <a16:creationId xmlns:a16="http://schemas.microsoft.com/office/drawing/2014/main" id="{9E08E5A6-7F76-4E54-8998-CD9181BE7BBD}"/>
              </a:ext>
            </a:extLst>
          </p:cNvPr>
          <p:cNvSpPr txBox="1"/>
          <p:nvPr/>
        </p:nvSpPr>
        <p:spPr>
          <a:xfrm>
            <a:off x="1896745" y="4048394"/>
            <a:ext cx="802640" cy="2489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FOCO LED</a:t>
            </a:r>
          </a:p>
        </p:txBody>
      </p:sp>
      <p:sp>
        <p:nvSpPr>
          <p:cNvPr id="8" name="Cuadro de texto 40">
            <a:extLst>
              <a:ext uri="{FF2B5EF4-FFF2-40B4-BE49-F238E27FC236}">
                <a16:creationId xmlns:a16="http://schemas.microsoft.com/office/drawing/2014/main" id="{AA53A9F9-5C0A-4069-A932-5255D46857A2}"/>
              </a:ext>
            </a:extLst>
          </p:cNvPr>
          <p:cNvSpPr txBox="1"/>
          <p:nvPr/>
        </p:nvSpPr>
        <p:spPr>
          <a:xfrm>
            <a:off x="5775960" y="4767849"/>
            <a:ext cx="802640" cy="2489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FOCO LED</a:t>
            </a:r>
          </a:p>
        </p:txBody>
      </p:sp>
      <p:sp>
        <p:nvSpPr>
          <p:cNvPr id="9" name="Cuadro de texto 41">
            <a:extLst>
              <a:ext uri="{FF2B5EF4-FFF2-40B4-BE49-F238E27FC236}">
                <a16:creationId xmlns:a16="http://schemas.microsoft.com/office/drawing/2014/main" id="{0133B529-D7F4-4EA3-9906-709ED8772900}"/>
              </a:ext>
            </a:extLst>
          </p:cNvPr>
          <p:cNvSpPr txBox="1"/>
          <p:nvPr/>
        </p:nvSpPr>
        <p:spPr>
          <a:xfrm>
            <a:off x="4072255" y="1712229"/>
            <a:ext cx="1310640" cy="42164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MÓDULO SENSOR DE GAS MQ2</a:t>
            </a:r>
          </a:p>
        </p:txBody>
      </p:sp>
      <p:sp>
        <p:nvSpPr>
          <p:cNvPr id="10" name="Cuadro de texto 42">
            <a:extLst>
              <a:ext uri="{FF2B5EF4-FFF2-40B4-BE49-F238E27FC236}">
                <a16:creationId xmlns:a16="http://schemas.microsoft.com/office/drawing/2014/main" id="{87479FCA-5D5B-42B9-A905-1EA4712AE1D7}"/>
              </a:ext>
            </a:extLst>
          </p:cNvPr>
          <p:cNvSpPr txBox="1"/>
          <p:nvPr/>
        </p:nvSpPr>
        <p:spPr>
          <a:xfrm>
            <a:off x="3582035" y="4788169"/>
            <a:ext cx="1112520" cy="26924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 MOTOR</a:t>
            </a:r>
          </a:p>
        </p:txBody>
      </p:sp>
      <p:sp>
        <p:nvSpPr>
          <p:cNvPr id="11" name="Cuadro de texto 43">
            <a:extLst>
              <a:ext uri="{FF2B5EF4-FFF2-40B4-BE49-F238E27FC236}">
                <a16:creationId xmlns:a16="http://schemas.microsoft.com/office/drawing/2014/main" id="{6841FEAC-EAD0-46CD-864B-4A227B5DDB97}"/>
              </a:ext>
            </a:extLst>
          </p:cNvPr>
          <p:cNvSpPr txBox="1"/>
          <p:nvPr/>
        </p:nvSpPr>
        <p:spPr>
          <a:xfrm>
            <a:off x="1289685" y="1708419"/>
            <a:ext cx="1112520" cy="26924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BUZZER</a:t>
            </a:r>
          </a:p>
        </p:txBody>
      </p:sp>
      <p:sp>
        <p:nvSpPr>
          <p:cNvPr id="12" name="Cuadro de texto 44">
            <a:extLst>
              <a:ext uri="{FF2B5EF4-FFF2-40B4-BE49-F238E27FC236}">
                <a16:creationId xmlns:a16="http://schemas.microsoft.com/office/drawing/2014/main" id="{B2A5D098-9633-4F97-94D5-481AA535699B}"/>
              </a:ext>
            </a:extLst>
          </p:cNvPr>
          <p:cNvSpPr txBox="1"/>
          <p:nvPr/>
        </p:nvSpPr>
        <p:spPr>
          <a:xfrm>
            <a:off x="1908175" y="2702829"/>
            <a:ext cx="1092200" cy="67564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 DE TEMPERATURA DHT11</a:t>
            </a:r>
          </a:p>
        </p:txBody>
      </p:sp>
      <p:sp>
        <p:nvSpPr>
          <p:cNvPr id="13" name="Cuadro de texto 45">
            <a:extLst>
              <a:ext uri="{FF2B5EF4-FFF2-40B4-BE49-F238E27FC236}">
                <a16:creationId xmlns:a16="http://schemas.microsoft.com/office/drawing/2014/main" id="{1DE85F31-F0B5-44D9-BFBD-260711A7B054}"/>
              </a:ext>
            </a:extLst>
          </p:cNvPr>
          <p:cNvSpPr txBox="1"/>
          <p:nvPr/>
        </p:nvSpPr>
        <p:spPr>
          <a:xfrm>
            <a:off x="6792595" y="2699019"/>
            <a:ext cx="1061720" cy="46736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 MAGNÉTICO</a:t>
            </a:r>
          </a:p>
        </p:txBody>
      </p:sp>
      <p:sp>
        <p:nvSpPr>
          <p:cNvPr id="14" name="Cuadro de texto 46">
            <a:extLst>
              <a:ext uri="{FF2B5EF4-FFF2-40B4-BE49-F238E27FC236}">
                <a16:creationId xmlns:a16="http://schemas.microsoft.com/office/drawing/2014/main" id="{60AC61FD-CCB2-46B7-8FDA-73DD23859112}"/>
              </a:ext>
            </a:extLst>
          </p:cNvPr>
          <p:cNvSpPr txBox="1"/>
          <p:nvPr/>
        </p:nvSpPr>
        <p:spPr>
          <a:xfrm>
            <a:off x="3700780" y="835294"/>
            <a:ext cx="1061720" cy="46736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 MAGNÉTICO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C536AD4-73D9-47A0-8A3D-DD651D9C7296}"/>
              </a:ext>
            </a:extLst>
          </p:cNvPr>
          <p:cNvCxnSpPr>
            <a:cxnSpLocks/>
          </p:cNvCxnSpPr>
          <p:nvPr/>
        </p:nvCxnSpPr>
        <p:spPr>
          <a:xfrm flipV="1">
            <a:off x="4885690" y="1320434"/>
            <a:ext cx="326390" cy="36576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2DCE450-336F-4591-B6EC-E856ED52A135}"/>
              </a:ext>
            </a:extLst>
          </p:cNvPr>
          <p:cNvCxnSpPr>
            <a:cxnSpLocks/>
          </p:cNvCxnSpPr>
          <p:nvPr/>
        </p:nvCxnSpPr>
        <p:spPr>
          <a:xfrm>
            <a:off x="3000375" y="3010804"/>
            <a:ext cx="492125" cy="730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579526B-85EF-43E0-9C0D-3601A5BC529D}"/>
              </a:ext>
            </a:extLst>
          </p:cNvPr>
          <p:cNvCxnSpPr>
            <a:cxnSpLocks/>
          </p:cNvCxnSpPr>
          <p:nvPr/>
        </p:nvCxnSpPr>
        <p:spPr>
          <a:xfrm flipV="1">
            <a:off x="1827530" y="1356629"/>
            <a:ext cx="206375" cy="36449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4A5241F-B62C-4B30-86A0-A43843F47F0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117217" y="4771025"/>
            <a:ext cx="464818" cy="15176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C6B90D1-9A71-46ED-AC25-905C0E10E7AD}"/>
              </a:ext>
            </a:extLst>
          </p:cNvPr>
          <p:cNvCxnSpPr>
            <a:cxnSpLocks/>
          </p:cNvCxnSpPr>
          <p:nvPr/>
        </p:nvCxnSpPr>
        <p:spPr>
          <a:xfrm flipV="1">
            <a:off x="2700655" y="3949334"/>
            <a:ext cx="690880" cy="2228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0CE8622-AAC8-415C-8B42-CC09153A2206}"/>
              </a:ext>
            </a:extLst>
          </p:cNvPr>
          <p:cNvCxnSpPr>
            <a:cxnSpLocks/>
          </p:cNvCxnSpPr>
          <p:nvPr/>
        </p:nvCxnSpPr>
        <p:spPr>
          <a:xfrm flipV="1">
            <a:off x="6221095" y="3982354"/>
            <a:ext cx="133985" cy="76644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CB8A648-7EE3-401D-8E2A-C75E83CD802A}"/>
              </a:ext>
            </a:extLst>
          </p:cNvPr>
          <p:cNvCxnSpPr>
            <a:cxnSpLocks/>
          </p:cNvCxnSpPr>
          <p:nvPr/>
        </p:nvCxnSpPr>
        <p:spPr>
          <a:xfrm flipH="1" flipV="1">
            <a:off x="4649470" y="2757439"/>
            <a:ext cx="45085" cy="74422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A401193-A174-4C77-982A-74F7B550CA95}"/>
              </a:ext>
            </a:extLst>
          </p:cNvPr>
          <p:cNvCxnSpPr>
            <a:cxnSpLocks/>
          </p:cNvCxnSpPr>
          <p:nvPr/>
        </p:nvCxnSpPr>
        <p:spPr>
          <a:xfrm flipV="1">
            <a:off x="2404110" y="1919874"/>
            <a:ext cx="461645" cy="3943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F54D9B6-BF73-4656-A455-A89D6329FAD1}"/>
              </a:ext>
            </a:extLst>
          </p:cNvPr>
          <p:cNvCxnSpPr>
            <a:cxnSpLocks/>
          </p:cNvCxnSpPr>
          <p:nvPr/>
        </p:nvCxnSpPr>
        <p:spPr>
          <a:xfrm flipH="1">
            <a:off x="3280410" y="1005474"/>
            <a:ext cx="413385" cy="45085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302;p32">
            <a:extLst>
              <a:ext uri="{FF2B5EF4-FFF2-40B4-BE49-F238E27FC236}">
                <a16:creationId xmlns:a16="http://schemas.microsoft.com/office/drawing/2014/main" id="{94238677-F954-4A2A-91F0-154B4A8015FC}"/>
              </a:ext>
            </a:extLst>
          </p:cNvPr>
          <p:cNvSpPr txBox="1">
            <a:spLocks/>
          </p:cNvSpPr>
          <p:nvPr/>
        </p:nvSpPr>
        <p:spPr>
          <a:xfrm>
            <a:off x="411900" y="-139705"/>
            <a:ext cx="8520223" cy="86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Font typeface="Titillium Web Light"/>
              <a:buNone/>
            </a:pPr>
            <a:r>
              <a:rPr lang="es-MX" sz="3200" b="1" dirty="0">
                <a:latin typeface="Titillium Web"/>
                <a:ea typeface="Titillium Web"/>
                <a:cs typeface="Titillium Web"/>
                <a:sym typeface="Titillium Web"/>
              </a:rPr>
              <a:t>MAQUETA DE SIMULACIÓN DE UN HOGAR REAL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AF351584-026F-4792-9CF3-60F4E112A667}"/>
              </a:ext>
            </a:extLst>
          </p:cNvPr>
          <p:cNvCxnSpPr>
            <a:cxnSpLocks/>
          </p:cNvCxnSpPr>
          <p:nvPr/>
        </p:nvCxnSpPr>
        <p:spPr>
          <a:xfrm flipH="1">
            <a:off x="6545580" y="1427974"/>
            <a:ext cx="113030" cy="43012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AB9B6C51-9266-49D6-AAC6-DD71EFF67F50}"/>
              </a:ext>
            </a:extLst>
          </p:cNvPr>
          <p:cNvCxnSpPr>
            <a:cxnSpLocks/>
          </p:cNvCxnSpPr>
          <p:nvPr/>
        </p:nvCxnSpPr>
        <p:spPr>
          <a:xfrm flipH="1" flipV="1">
            <a:off x="7323455" y="2081101"/>
            <a:ext cx="52750" cy="617918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54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67133-4847-4627-BB8C-8E889F05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58" y="415299"/>
            <a:ext cx="8420986" cy="857400"/>
          </a:xfrm>
        </p:spPr>
        <p:txBody>
          <a:bodyPr/>
          <a:lstStyle/>
          <a:p>
            <a:pPr algn="ctr"/>
            <a:r>
              <a:rPr lang="es-MX" dirty="0"/>
              <a:t>CONTROL DE LUMINOSIDAD DE FOCOS LED DEL HOGAR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81FB72-EDED-4552-9324-EA5A26031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B544FB15-200A-452A-BDA7-A4781D31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0" y="3321099"/>
            <a:ext cx="3413820" cy="1847906"/>
          </a:xfrm>
        </p:spPr>
        <p:txBody>
          <a:bodyPr/>
          <a:lstStyle/>
          <a:p>
            <a:r>
              <a:rPr lang="es-MX" sz="1200" dirty="0"/>
              <a:t>Sección de interfaz de usuario para el manejo de encendido, apagado y regulación de los focos led de la maqueta.</a:t>
            </a:r>
          </a:p>
          <a:p>
            <a:r>
              <a:rPr lang="es-MX" sz="1200" dirty="0"/>
              <a:t>Para la regulación de luminosidad se envía una instrucción a la </a:t>
            </a:r>
            <a:r>
              <a:rPr lang="es-MX" sz="1200" dirty="0" err="1"/>
              <a:t>queue</a:t>
            </a:r>
            <a:r>
              <a:rPr lang="es-MX" sz="1200" dirty="0"/>
              <a:t> RPC un mensaje con dos parámetros uno indicando el led de la habitación y otro con el porcentaje de regulación que va de 0% a 100%.</a:t>
            </a:r>
          </a:p>
        </p:txBody>
      </p:sp>
      <p:pic>
        <p:nvPicPr>
          <p:cNvPr id="25" name="Picture 4" descr="Resultado de imagen de RABBITMQ png&quot;">
            <a:extLst>
              <a:ext uri="{FF2B5EF4-FFF2-40B4-BE49-F238E27FC236}">
                <a16:creationId xmlns:a16="http://schemas.microsoft.com/office/drawing/2014/main" id="{0C515264-865B-4A7B-AD2F-43952B26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50" y="2004431"/>
            <a:ext cx="746459" cy="7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39133A5E-4490-430E-BD7A-03E93C39EDD8}"/>
              </a:ext>
            </a:extLst>
          </p:cNvPr>
          <p:cNvSpPr/>
          <p:nvPr/>
        </p:nvSpPr>
        <p:spPr>
          <a:xfrm rot="14565494">
            <a:off x="3783210" y="2364585"/>
            <a:ext cx="486938" cy="92711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0D4EF137-AF4C-4DB7-87DE-145B60F36B9A}"/>
              </a:ext>
            </a:extLst>
          </p:cNvPr>
          <p:cNvSpPr/>
          <p:nvPr/>
        </p:nvSpPr>
        <p:spPr>
          <a:xfrm rot="3968714">
            <a:off x="5269430" y="1521327"/>
            <a:ext cx="486938" cy="92711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F7F14932-8FFC-4770-B42A-40BB5DB36683}"/>
              </a:ext>
            </a:extLst>
          </p:cNvPr>
          <p:cNvSpPr/>
          <p:nvPr/>
        </p:nvSpPr>
        <p:spPr>
          <a:xfrm rot="7047354">
            <a:off x="3729179" y="1506153"/>
            <a:ext cx="486938" cy="92711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16F08723-D443-4B55-9CF2-B9D5AF70BB72}"/>
              </a:ext>
            </a:extLst>
          </p:cNvPr>
          <p:cNvSpPr/>
          <p:nvPr/>
        </p:nvSpPr>
        <p:spPr>
          <a:xfrm rot="17781393">
            <a:off x="5445035" y="2464713"/>
            <a:ext cx="486938" cy="92711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5112987-A0E2-4425-B023-67E758E1B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1" y="1595742"/>
            <a:ext cx="3449359" cy="16140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43B618C-8E13-4635-B4AE-16BF98380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51050" y="978176"/>
            <a:ext cx="1946830" cy="226093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AE4B356-6869-4F4A-ACFA-B4E64DB533AD}"/>
              </a:ext>
            </a:extLst>
          </p:cNvPr>
          <p:cNvSpPr txBox="1"/>
          <p:nvPr/>
        </p:nvSpPr>
        <p:spPr>
          <a:xfrm>
            <a:off x="4285400" y="2928271"/>
            <a:ext cx="98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Solicitud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BE891D8-DE3D-4F04-8420-2FA7CAF9BE4E}"/>
              </a:ext>
            </a:extLst>
          </p:cNvPr>
          <p:cNvSpPr txBox="1"/>
          <p:nvPr/>
        </p:nvSpPr>
        <p:spPr>
          <a:xfrm>
            <a:off x="4201757" y="1582954"/>
            <a:ext cx="1083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Respuesta</a:t>
            </a:r>
          </a:p>
        </p:txBody>
      </p:sp>
      <p:sp>
        <p:nvSpPr>
          <p:cNvPr id="18" name="Marcador de texto 21">
            <a:extLst>
              <a:ext uri="{FF2B5EF4-FFF2-40B4-BE49-F238E27FC236}">
                <a16:creationId xmlns:a16="http://schemas.microsoft.com/office/drawing/2014/main" id="{22710481-185D-4B3A-8941-75E73D817B08}"/>
              </a:ext>
            </a:extLst>
          </p:cNvPr>
          <p:cNvSpPr txBox="1">
            <a:spLocks/>
          </p:cNvSpPr>
          <p:nvPr/>
        </p:nvSpPr>
        <p:spPr>
          <a:xfrm>
            <a:off x="4601810" y="3804248"/>
            <a:ext cx="4452920" cy="110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s-MX" sz="1200" dirty="0"/>
              <a:t>En la ilustración de la maqueta se visualiza que focos led están encendidos partiendo del mensaje que se envío.</a:t>
            </a:r>
          </a:p>
          <a:p>
            <a:r>
              <a:rPr lang="es-MX" sz="1200" dirty="0"/>
              <a:t>Cuando se realiza la acción del cliente en la maqueta se retorna la acción que se realizó para posteriormente cambiar los status de la interfaz.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D36EF2-412F-4F05-A19F-09CB1B18E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240" y="3082060"/>
            <a:ext cx="2842009" cy="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05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67133-4847-4627-BB8C-8E889F05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65" y="127180"/>
            <a:ext cx="8420986" cy="857400"/>
          </a:xfrm>
        </p:spPr>
        <p:txBody>
          <a:bodyPr/>
          <a:lstStyle/>
          <a:p>
            <a:pPr algn="ctr"/>
            <a:r>
              <a:rPr lang="es-MX" dirty="0"/>
              <a:t>CONTROL DE PUERTA DEL HOGAR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81FB72-EDED-4552-9324-EA5A26031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B544FB15-200A-452A-BDA7-A4781D31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28" y="4072329"/>
            <a:ext cx="3416595" cy="646007"/>
          </a:xfrm>
        </p:spPr>
        <p:txBody>
          <a:bodyPr/>
          <a:lstStyle/>
          <a:p>
            <a:r>
              <a:rPr lang="es-MX" sz="1200" dirty="0"/>
              <a:t>Se enviar un mensaje con la instrucción de abrir/cerrar la puerta a través de la interfaz cliente. </a:t>
            </a:r>
          </a:p>
        </p:txBody>
      </p:sp>
      <p:pic>
        <p:nvPicPr>
          <p:cNvPr id="25" name="Picture 4" descr="Resultado de imagen de RABBITMQ png&quot;">
            <a:extLst>
              <a:ext uri="{FF2B5EF4-FFF2-40B4-BE49-F238E27FC236}">
                <a16:creationId xmlns:a16="http://schemas.microsoft.com/office/drawing/2014/main" id="{0C515264-865B-4A7B-AD2F-43952B26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79" y="2038510"/>
            <a:ext cx="746459" cy="7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39133A5E-4490-430E-BD7A-03E93C39EDD8}"/>
              </a:ext>
            </a:extLst>
          </p:cNvPr>
          <p:cNvSpPr/>
          <p:nvPr/>
        </p:nvSpPr>
        <p:spPr>
          <a:xfrm rot="14565494">
            <a:off x="3301773" y="2499724"/>
            <a:ext cx="486938" cy="92711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0D4EF137-AF4C-4DB7-87DE-145B60F36B9A}"/>
              </a:ext>
            </a:extLst>
          </p:cNvPr>
          <p:cNvSpPr/>
          <p:nvPr/>
        </p:nvSpPr>
        <p:spPr>
          <a:xfrm rot="3968714">
            <a:off x="5209468" y="1427773"/>
            <a:ext cx="486938" cy="92711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F7F14932-8FFC-4770-B42A-40BB5DB36683}"/>
              </a:ext>
            </a:extLst>
          </p:cNvPr>
          <p:cNvSpPr/>
          <p:nvPr/>
        </p:nvSpPr>
        <p:spPr>
          <a:xfrm rot="7047354">
            <a:off x="3277204" y="1427772"/>
            <a:ext cx="486938" cy="92711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16F08723-D443-4B55-9CF2-B9D5AF70BB72}"/>
              </a:ext>
            </a:extLst>
          </p:cNvPr>
          <p:cNvSpPr/>
          <p:nvPr/>
        </p:nvSpPr>
        <p:spPr>
          <a:xfrm rot="17781393">
            <a:off x="5255387" y="2602595"/>
            <a:ext cx="486938" cy="92711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1236CBF-6689-4DA1-9731-46F37F1F9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21"/>
          <a:stretch/>
        </p:blipFill>
        <p:spPr>
          <a:xfrm>
            <a:off x="129108" y="1344925"/>
            <a:ext cx="2912299" cy="20807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FCE3C2-102A-4EAB-A468-E839B7DCB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316" y="1319365"/>
            <a:ext cx="2894331" cy="2170748"/>
          </a:xfrm>
          <a:prstGeom prst="rect">
            <a:avLst/>
          </a:prstGeom>
        </p:spPr>
      </p:pic>
      <p:sp>
        <p:nvSpPr>
          <p:cNvPr id="13" name="Marcador de texto 21">
            <a:extLst>
              <a:ext uri="{FF2B5EF4-FFF2-40B4-BE49-F238E27FC236}">
                <a16:creationId xmlns:a16="http://schemas.microsoft.com/office/drawing/2014/main" id="{7DDF1C56-CBC5-49A6-810F-C5BC0A615C8B}"/>
              </a:ext>
            </a:extLst>
          </p:cNvPr>
          <p:cNvSpPr txBox="1">
            <a:spLocks/>
          </p:cNvSpPr>
          <p:nvPr/>
        </p:nvSpPr>
        <p:spPr>
          <a:xfrm>
            <a:off x="5498856" y="4254843"/>
            <a:ext cx="3416595" cy="64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s-MX" sz="1200" dirty="0"/>
              <a:t>Mensaje de instrucción recibida y se procede a abrir o cerrar la puerta en la maqueta a través del servo motor.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16F0EF-DEF2-42AA-BB76-511767529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832" y="3136041"/>
            <a:ext cx="2305824" cy="11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2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67133-4847-4627-BB8C-8E889F05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272821"/>
            <a:ext cx="8420986" cy="857400"/>
          </a:xfrm>
        </p:spPr>
        <p:txBody>
          <a:bodyPr/>
          <a:lstStyle/>
          <a:p>
            <a:r>
              <a:rPr lang="es-MX" dirty="0"/>
              <a:t>SENSADO DE TEMPERATURA AMBIENTE Y HUMEDAD RELATIVA EN EL HOGAR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81FB72-EDED-4552-9324-EA5A26031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B544FB15-200A-452A-BDA7-A4781D31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754" y="3182606"/>
            <a:ext cx="3413820" cy="1847906"/>
          </a:xfrm>
        </p:spPr>
        <p:txBody>
          <a:bodyPr/>
          <a:lstStyle/>
          <a:p>
            <a:r>
              <a:rPr lang="es-MX" sz="1200" dirty="0"/>
              <a:t>Se utiliza el módulo Python </a:t>
            </a:r>
            <a:r>
              <a:rPr lang="es-MX" sz="1200" dirty="0" err="1"/>
              <a:t>AdaFruit_DHT</a:t>
            </a:r>
            <a:r>
              <a:rPr lang="es-MX" sz="1200" dirty="0"/>
              <a:t> para obtener el censo</a:t>
            </a:r>
          </a:p>
          <a:p>
            <a:pPr lvl="0"/>
            <a:r>
              <a:rPr lang="es-MX" sz="1200" dirty="0"/>
              <a:t>Rango de medición de temperatura: 0 a 50 °C</a:t>
            </a:r>
          </a:p>
          <a:p>
            <a:pPr lvl="0"/>
            <a:r>
              <a:rPr lang="es-MX" sz="1200" dirty="0"/>
              <a:t>Precisión de medición de temperatura: ±2.0 °C</a:t>
            </a:r>
          </a:p>
          <a:p>
            <a:pPr lvl="0"/>
            <a:r>
              <a:rPr lang="es-MX" sz="1200" dirty="0"/>
              <a:t>Rango de medición de humedad: 20% a 90% RH</a:t>
            </a:r>
          </a:p>
          <a:p>
            <a:pPr lvl="0"/>
            <a:r>
              <a:rPr lang="es-MX" sz="1200" dirty="0"/>
              <a:t>Precisión de medición de humedad: 4% RH [4]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5DA3B73-B22C-4673-B9DE-858C1F3FE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4" t="37570" r="65532" b="40267"/>
          <a:stretch/>
        </p:blipFill>
        <p:spPr>
          <a:xfrm>
            <a:off x="197943" y="1436356"/>
            <a:ext cx="3462528" cy="1859189"/>
          </a:xfrm>
          <a:prstGeom prst="rect">
            <a:avLst/>
          </a:prstGeom>
        </p:spPr>
      </p:pic>
      <p:pic>
        <p:nvPicPr>
          <p:cNvPr id="24" name="Picture 2" descr="Resultado de imagen de sensor dht11&quot;">
            <a:extLst>
              <a:ext uri="{FF2B5EF4-FFF2-40B4-BE49-F238E27FC236}">
                <a16:creationId xmlns:a16="http://schemas.microsoft.com/office/drawing/2014/main" id="{356DA6A0-5973-45E3-A49E-A01D1D186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t="4825" r="6447" b="5314"/>
          <a:stretch/>
        </p:blipFill>
        <p:spPr bwMode="auto">
          <a:xfrm>
            <a:off x="6821319" y="1436355"/>
            <a:ext cx="2124739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n de RABBITMQ png&quot;">
            <a:extLst>
              <a:ext uri="{FF2B5EF4-FFF2-40B4-BE49-F238E27FC236}">
                <a16:creationId xmlns:a16="http://schemas.microsoft.com/office/drawing/2014/main" id="{0C515264-865B-4A7B-AD2F-43952B26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05" y="1855609"/>
            <a:ext cx="746459" cy="7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39133A5E-4490-430E-BD7A-03E93C39EDD8}"/>
              </a:ext>
            </a:extLst>
          </p:cNvPr>
          <p:cNvSpPr/>
          <p:nvPr/>
        </p:nvSpPr>
        <p:spPr>
          <a:xfrm rot="14565494">
            <a:off x="4018692" y="2346981"/>
            <a:ext cx="486938" cy="92711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0D4EF137-AF4C-4DB7-87DE-145B60F36B9A}"/>
              </a:ext>
            </a:extLst>
          </p:cNvPr>
          <p:cNvSpPr/>
          <p:nvPr/>
        </p:nvSpPr>
        <p:spPr>
          <a:xfrm rot="3968714">
            <a:off x="6012004" y="1415053"/>
            <a:ext cx="486938" cy="92711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F7F14932-8FFC-4770-B42A-40BB5DB36683}"/>
              </a:ext>
            </a:extLst>
          </p:cNvPr>
          <p:cNvSpPr/>
          <p:nvPr/>
        </p:nvSpPr>
        <p:spPr>
          <a:xfrm rot="7047354">
            <a:off x="3984643" y="1561961"/>
            <a:ext cx="486938" cy="92711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16F08723-D443-4B55-9CF2-B9D5AF70BB72}"/>
              </a:ext>
            </a:extLst>
          </p:cNvPr>
          <p:cNvSpPr/>
          <p:nvPr/>
        </p:nvSpPr>
        <p:spPr>
          <a:xfrm rot="17781393">
            <a:off x="6010965" y="2295088"/>
            <a:ext cx="486938" cy="92711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7220C17A-BC45-40EB-828C-59C38F1C2C31}"/>
              </a:ext>
            </a:extLst>
          </p:cNvPr>
          <p:cNvSpPr txBox="1">
            <a:spLocks/>
          </p:cNvSpPr>
          <p:nvPr/>
        </p:nvSpPr>
        <p:spPr>
          <a:xfrm>
            <a:off x="4274996" y="1152851"/>
            <a:ext cx="2124739" cy="71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es-MX" sz="1400" dirty="0"/>
              <a:t>Flujo de mensajes con solicitud y retorno de los parámetros</a:t>
            </a:r>
          </a:p>
        </p:txBody>
      </p:sp>
      <p:sp>
        <p:nvSpPr>
          <p:cNvPr id="31" name="Marcador de texto 21">
            <a:extLst>
              <a:ext uri="{FF2B5EF4-FFF2-40B4-BE49-F238E27FC236}">
                <a16:creationId xmlns:a16="http://schemas.microsoft.com/office/drawing/2014/main" id="{D114DF23-1509-4AFD-AEE8-9E8B852B98E9}"/>
              </a:ext>
            </a:extLst>
          </p:cNvPr>
          <p:cNvSpPr txBox="1">
            <a:spLocks/>
          </p:cNvSpPr>
          <p:nvPr/>
        </p:nvSpPr>
        <p:spPr>
          <a:xfrm>
            <a:off x="137235" y="3381898"/>
            <a:ext cx="4867156" cy="184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s-MX" sz="1200" dirty="0"/>
              <a:t>En la interfaz se visualiza los parámetros de temperatura y humedad junto a ello la hora.</a:t>
            </a:r>
          </a:p>
          <a:p>
            <a:r>
              <a:rPr lang="es-MX" sz="1200" dirty="0"/>
              <a:t>Este proceso se ejecuta de forma automática una vez que se inicie la interfaz de usuario.</a:t>
            </a:r>
          </a:p>
          <a:p>
            <a:r>
              <a:rPr lang="es-MX" sz="1200" dirty="0"/>
              <a:t>Por default la escala de temperatura se presenta en grados Celsius pero a través de la solicitud de mensajes se pude solicitar que la escala de temperatura sea otra que aparezcan en las opciones.</a:t>
            </a:r>
          </a:p>
        </p:txBody>
      </p:sp>
    </p:spTree>
    <p:extLst>
      <p:ext uri="{BB962C8B-B14F-4D97-AF65-F5344CB8AC3E}">
        <p14:creationId xmlns:p14="http://schemas.microsoft.com/office/powerpoint/2010/main" val="72158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84A8C-2BEF-4AE6-8C94-5F7D4404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69" y="137252"/>
            <a:ext cx="8771861" cy="857400"/>
          </a:xfrm>
        </p:spPr>
        <p:txBody>
          <a:bodyPr/>
          <a:lstStyle/>
          <a:p>
            <a:r>
              <a:rPr lang="es-MX" dirty="0"/>
              <a:t>CÓDIGO PARA SOLICITUD DE TEMPERATURA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4A47F3-2DD0-403C-AB2B-C355C762E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33" y="1272118"/>
            <a:ext cx="4897332" cy="347773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7DA0C1-C6D1-41A1-BE65-02CA0C921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5593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67133-4847-4627-BB8C-8E889F05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272821"/>
            <a:ext cx="8420986" cy="857400"/>
          </a:xfrm>
        </p:spPr>
        <p:txBody>
          <a:bodyPr/>
          <a:lstStyle/>
          <a:p>
            <a:r>
              <a:rPr lang="es-MX" dirty="0"/>
              <a:t>SENSADO DE FUGA DE GASES TÓXICOS EN EL HOGAR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81FB72-EDED-4552-9324-EA5A26031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B544FB15-200A-452A-BDA7-A4781D31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1352" y="3291320"/>
            <a:ext cx="3512648" cy="1647798"/>
          </a:xfrm>
        </p:spPr>
        <p:txBody>
          <a:bodyPr/>
          <a:lstStyle/>
          <a:p>
            <a:pPr lvl="0"/>
            <a:r>
              <a:rPr lang="es-MX" sz="1400" dirty="0"/>
              <a:t>Respuesta rápida y alta sensibilidad</a:t>
            </a:r>
          </a:p>
          <a:p>
            <a:pPr lvl="0"/>
            <a:r>
              <a:rPr lang="es-MX" sz="1400" dirty="0"/>
              <a:t>Rango de detección: 300 a 10000 ppm</a:t>
            </a:r>
          </a:p>
          <a:p>
            <a:pPr lvl="0"/>
            <a:r>
              <a:rPr lang="es-MX" sz="1400" dirty="0"/>
              <a:t>Tiempo de Respuesta: ≤ 10s</a:t>
            </a:r>
          </a:p>
          <a:p>
            <a:pPr lvl="0"/>
            <a:r>
              <a:rPr lang="es-MX" sz="1400" dirty="0"/>
              <a:t>Tiempo de recuperación: ≤ 30s</a:t>
            </a:r>
          </a:p>
          <a:p>
            <a:pPr lvl="0"/>
            <a:r>
              <a:rPr lang="es-MX" sz="1400" dirty="0"/>
              <a:t>Temperatura de trabajo: -20 ℃ - +55 ℃ [5]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783B7AB-267F-462D-AB5A-98702CB31AB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8" t="37150" r="42912" b="40272"/>
          <a:stretch/>
        </p:blipFill>
        <p:spPr bwMode="auto">
          <a:xfrm>
            <a:off x="368746" y="1167088"/>
            <a:ext cx="2894994" cy="18144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7AE2439-5E0E-45B5-BFE8-38105A15FEB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7" t="85206" r="48772" b="7858"/>
          <a:stretch/>
        </p:blipFill>
        <p:spPr bwMode="auto">
          <a:xfrm>
            <a:off x="1745502" y="2872178"/>
            <a:ext cx="1495647" cy="4477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4" descr="Resultado de imagen de RABBITMQ png&quot;">
            <a:extLst>
              <a:ext uri="{FF2B5EF4-FFF2-40B4-BE49-F238E27FC236}">
                <a16:creationId xmlns:a16="http://schemas.microsoft.com/office/drawing/2014/main" id="{349992DE-1E62-44CE-8F4B-630184C2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624" y="1848992"/>
            <a:ext cx="746459" cy="7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E07E31D0-15C3-41C7-AEA3-F6871AC4C0C2}"/>
              </a:ext>
            </a:extLst>
          </p:cNvPr>
          <p:cNvSpPr/>
          <p:nvPr/>
        </p:nvSpPr>
        <p:spPr>
          <a:xfrm rot="14565494">
            <a:off x="3644380" y="2319793"/>
            <a:ext cx="486938" cy="92711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515A47B8-E2DC-4DDF-970F-D26B54685177}"/>
              </a:ext>
            </a:extLst>
          </p:cNvPr>
          <p:cNvSpPr/>
          <p:nvPr/>
        </p:nvSpPr>
        <p:spPr>
          <a:xfrm rot="3968714">
            <a:off x="5355819" y="1255251"/>
            <a:ext cx="486938" cy="92711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700EED19-6D36-4D09-B518-815DAC17EE56}"/>
              </a:ext>
            </a:extLst>
          </p:cNvPr>
          <p:cNvSpPr/>
          <p:nvPr/>
        </p:nvSpPr>
        <p:spPr>
          <a:xfrm rot="7047354">
            <a:off x="3608955" y="1193316"/>
            <a:ext cx="486938" cy="92711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BA108E61-ADAD-413D-B3D8-970043D7918A}"/>
              </a:ext>
            </a:extLst>
          </p:cNvPr>
          <p:cNvSpPr/>
          <p:nvPr/>
        </p:nvSpPr>
        <p:spPr>
          <a:xfrm rot="17781393">
            <a:off x="5462261" y="2373480"/>
            <a:ext cx="486938" cy="92711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242" name="Picture 2" descr="MQ2-Gas-Sensor-Output">
            <a:extLst>
              <a:ext uri="{FF2B5EF4-FFF2-40B4-BE49-F238E27FC236}">
                <a16:creationId xmlns:a16="http://schemas.microsoft.com/office/drawing/2014/main" id="{33A8B0DC-BF92-4D61-9750-D6C118C8D6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96" y="1130221"/>
            <a:ext cx="2835143" cy="20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arcador de texto 21">
            <a:extLst>
              <a:ext uri="{FF2B5EF4-FFF2-40B4-BE49-F238E27FC236}">
                <a16:creationId xmlns:a16="http://schemas.microsoft.com/office/drawing/2014/main" id="{6E552702-2606-4181-8902-24CC22B8B890}"/>
              </a:ext>
            </a:extLst>
          </p:cNvPr>
          <p:cNvSpPr txBox="1">
            <a:spLocks/>
          </p:cNvSpPr>
          <p:nvPr/>
        </p:nvSpPr>
        <p:spPr>
          <a:xfrm>
            <a:off x="137235" y="3357874"/>
            <a:ext cx="5379401" cy="151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es-MX" sz="1200" dirty="0"/>
              <a:t>En la interfaz se visualiza los parámetros si se detecto algún gas.</a:t>
            </a:r>
          </a:p>
          <a:p>
            <a:r>
              <a:rPr lang="es-MX" sz="1200" dirty="0"/>
              <a:t>El censo de gas se estará solicitando constantemente a través de un proceso al iniciar la interfaz de usuario.</a:t>
            </a:r>
          </a:p>
          <a:p>
            <a:r>
              <a:rPr lang="es-MX" sz="1200" dirty="0"/>
              <a:t>La notificación de detección de gases será visualizada desde la interfaz de usuario seguido de la activación de sonido del buzzer que esta colocado en la vivienda.</a:t>
            </a:r>
          </a:p>
          <a:p>
            <a:r>
              <a:rPr lang="es-MX" sz="1200" dirty="0"/>
              <a:t>Para la desactivación del buzzer basta con presionar botón ‘desactivar alarma</a:t>
            </a:r>
          </a:p>
        </p:txBody>
      </p:sp>
      <p:sp>
        <p:nvSpPr>
          <p:cNvPr id="33" name="Marcador de texto 2">
            <a:extLst>
              <a:ext uri="{FF2B5EF4-FFF2-40B4-BE49-F238E27FC236}">
                <a16:creationId xmlns:a16="http://schemas.microsoft.com/office/drawing/2014/main" id="{84841907-39A2-4A25-9027-8468BA31E048}"/>
              </a:ext>
            </a:extLst>
          </p:cNvPr>
          <p:cNvSpPr txBox="1">
            <a:spLocks/>
          </p:cNvSpPr>
          <p:nvPr/>
        </p:nvSpPr>
        <p:spPr>
          <a:xfrm>
            <a:off x="3916982" y="885860"/>
            <a:ext cx="2124739" cy="71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es-MX" sz="1400" dirty="0"/>
              <a:t>Flujo de mensajes con solicitud y retorno de notificación de gases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1AE70B-97AF-4F0F-B4D5-1ED6D9589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954" y="721823"/>
            <a:ext cx="3282307" cy="4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8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95F3B-4DE1-4664-982A-D4AD2DA4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34575"/>
            <a:ext cx="8360735" cy="857400"/>
          </a:xfrm>
        </p:spPr>
        <p:txBody>
          <a:bodyPr/>
          <a:lstStyle/>
          <a:p>
            <a:r>
              <a:rPr lang="es-MX" dirty="0"/>
              <a:t>CÓDIGO PARA SOLICITUD DE EVENTOS DE DETECCIÓN DE GASES TÓXICOS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29B06D-D274-493F-99CC-B4B658FE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95" y="1487879"/>
            <a:ext cx="4575107" cy="343531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403CD4-4BEC-40BC-969C-E032AD3936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387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1559250" y="202336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CONTENIDO</a:t>
            </a:r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1050851" y="1059736"/>
            <a:ext cx="7042298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1. INTRUDUCCIÓN</a:t>
            </a:r>
          </a:p>
          <a:p>
            <a:pPr marL="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2. METODOLOGÍA DE DESARROLLO DEL PROYECTO</a:t>
            </a:r>
          </a:p>
          <a:p>
            <a:pPr marL="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3. ANÁLISIS DE RESULTADOS</a:t>
            </a:r>
          </a:p>
          <a:p>
            <a:pPr marL="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4. RECOMENDACIONES</a:t>
            </a:r>
          </a:p>
          <a:p>
            <a:pPr marL="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5. CONCLUSIONES</a:t>
            </a:r>
            <a:endParaRPr dirty="0"/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67133-4847-4627-BB8C-8E889F05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4" y="161634"/>
            <a:ext cx="7860018" cy="857400"/>
          </a:xfrm>
        </p:spPr>
        <p:txBody>
          <a:bodyPr/>
          <a:lstStyle/>
          <a:p>
            <a:r>
              <a:rPr lang="es-MX" dirty="0"/>
              <a:t>ACTIVACIÓN DE ALARMA DE INTRUSO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25F84D-32A7-4D27-B63A-AF4A4E424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632134"/>
            <a:ext cx="2759037" cy="1349732"/>
          </a:xfrm>
        </p:spPr>
        <p:txBody>
          <a:bodyPr/>
          <a:lstStyle/>
          <a:p>
            <a:pPr marL="76200" indent="0">
              <a:buNone/>
            </a:pPr>
            <a:r>
              <a:rPr lang="es-MX" sz="1400" dirty="0"/>
              <a:t> ‘ACTIVAR ALARMA’: La alarma se activa cuando el usuario cierre todos los accesos del hogar de lo contrario arrogara una advertencia de no activación de la alarma.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81FB72-EDED-4552-9324-EA5A26031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29BC36-7CBA-4258-9B24-2CAC2CB7BC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" t="60719" r="68378" b="15009"/>
          <a:stretch/>
        </p:blipFill>
        <p:spPr bwMode="auto">
          <a:xfrm>
            <a:off x="156413" y="1411590"/>
            <a:ext cx="2678933" cy="15669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58FADF-A228-46F3-BE57-2F5F593C40B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85078" r="63344" b="7987"/>
          <a:stretch/>
        </p:blipFill>
        <p:spPr bwMode="auto">
          <a:xfrm>
            <a:off x="157789" y="2984157"/>
            <a:ext cx="1511595" cy="4477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2" descr="Resultado de imagen de sensor magnetico&quot;">
            <a:extLst>
              <a:ext uri="{FF2B5EF4-FFF2-40B4-BE49-F238E27FC236}">
                <a16:creationId xmlns:a16="http://schemas.microsoft.com/office/drawing/2014/main" id="{6B0422F9-BC09-4103-8520-C793AB5C7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t="23563" r="5733" b="29719"/>
          <a:stretch/>
        </p:blipFill>
        <p:spPr bwMode="auto">
          <a:xfrm>
            <a:off x="5623240" y="1322069"/>
            <a:ext cx="3182112" cy="189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RABBITMQ png&quot;">
            <a:extLst>
              <a:ext uri="{FF2B5EF4-FFF2-40B4-BE49-F238E27FC236}">
                <a16:creationId xmlns:a16="http://schemas.microsoft.com/office/drawing/2014/main" id="{B96E8197-54D6-45FA-90BE-CF6CE86F6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628" y="1781640"/>
            <a:ext cx="746459" cy="7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7A148E4-170A-47DA-BA03-CA8E52DBA245}"/>
              </a:ext>
            </a:extLst>
          </p:cNvPr>
          <p:cNvSpPr/>
          <p:nvPr/>
        </p:nvSpPr>
        <p:spPr>
          <a:xfrm rot="14565494">
            <a:off x="3195570" y="2196973"/>
            <a:ext cx="486938" cy="92711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C0361923-ADF3-4865-A2B2-2FD83D9CA0E2}"/>
              </a:ext>
            </a:extLst>
          </p:cNvPr>
          <p:cNvSpPr/>
          <p:nvPr/>
        </p:nvSpPr>
        <p:spPr>
          <a:xfrm rot="3968714">
            <a:off x="4890560" y="1358175"/>
            <a:ext cx="486938" cy="92711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70D27431-24E7-4FFF-8885-118DCBCFEF9B}"/>
              </a:ext>
            </a:extLst>
          </p:cNvPr>
          <p:cNvSpPr/>
          <p:nvPr/>
        </p:nvSpPr>
        <p:spPr>
          <a:xfrm rot="7047354">
            <a:off x="3134698" y="1358175"/>
            <a:ext cx="486938" cy="92711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2FE07FEA-21DC-4B56-8AF4-C812D1B5D2C4}"/>
              </a:ext>
            </a:extLst>
          </p:cNvPr>
          <p:cNvSpPr/>
          <p:nvPr/>
        </p:nvSpPr>
        <p:spPr>
          <a:xfrm rot="17781393">
            <a:off x="4922695" y="2326352"/>
            <a:ext cx="486938" cy="92711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0AF7ED8-47D6-4360-9CA7-9CC0B02498F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7" t="85206" r="48772" b="7858"/>
          <a:stretch/>
        </p:blipFill>
        <p:spPr bwMode="auto">
          <a:xfrm>
            <a:off x="1677358" y="2986796"/>
            <a:ext cx="1495647" cy="4477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DBC3BD87-B9AD-45E7-8055-98BFFE0167F0}"/>
              </a:ext>
            </a:extLst>
          </p:cNvPr>
          <p:cNvSpPr txBox="1">
            <a:spLocks/>
          </p:cNvSpPr>
          <p:nvPr/>
        </p:nvSpPr>
        <p:spPr>
          <a:xfrm>
            <a:off x="3520761" y="1005408"/>
            <a:ext cx="1511595" cy="71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es-MX" sz="1400" dirty="0"/>
              <a:t>Flujo de mensajes con instrucciones solicitadas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5DDA23B9-3035-4015-BCD7-68B32FFAFCEE}"/>
              </a:ext>
            </a:extLst>
          </p:cNvPr>
          <p:cNvSpPr txBox="1">
            <a:spLocks/>
          </p:cNvSpPr>
          <p:nvPr/>
        </p:nvSpPr>
        <p:spPr>
          <a:xfrm>
            <a:off x="2959169" y="3603668"/>
            <a:ext cx="2759037" cy="134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es-MX" sz="1400" dirty="0"/>
              <a:t>Una vez que se cumpla la condición anterior se estará ejecutando un proceso el cual estará solicitando a través de mensajes si hay una actividad en los accesos de la vivienda.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FDB3CBD8-5A6C-4F96-BF3D-86F186C7D7CA}"/>
              </a:ext>
            </a:extLst>
          </p:cNvPr>
          <p:cNvSpPr txBox="1">
            <a:spLocks/>
          </p:cNvSpPr>
          <p:nvPr/>
        </p:nvSpPr>
        <p:spPr>
          <a:xfrm>
            <a:off x="5918338" y="3592718"/>
            <a:ext cx="2887014" cy="134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None/>
            </a:pPr>
            <a:r>
              <a:rPr lang="es-MX" sz="1400" dirty="0"/>
              <a:t>Este sensor funciona como un </a:t>
            </a:r>
            <a:r>
              <a:rPr lang="es-MX" sz="1400" dirty="0" err="1"/>
              <a:t>switch</a:t>
            </a:r>
            <a:r>
              <a:rPr lang="es-MX" sz="1400" dirty="0"/>
              <a:t>. Cuando la puerta o ventana se abre inmediatamente se retorna el mensaje con una actividad intrusiva y es visualizado a través de la interfaz. </a:t>
            </a:r>
            <a:endParaRPr lang="es-MX" sz="1000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614396D-82D2-453F-8FD1-F122BF65CE78}"/>
              </a:ext>
            </a:extLst>
          </p:cNvPr>
          <p:cNvSpPr txBox="1">
            <a:spLocks/>
          </p:cNvSpPr>
          <p:nvPr/>
        </p:nvSpPr>
        <p:spPr>
          <a:xfrm>
            <a:off x="5918338" y="1781639"/>
            <a:ext cx="1266044" cy="12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None/>
            </a:pPr>
            <a:r>
              <a:rPr lang="es-MX" sz="1400" b="1" dirty="0">
                <a:solidFill>
                  <a:schemeClr val="tx1"/>
                </a:solidFill>
              </a:rPr>
              <a:t>Rango de separación entre cada elemento del sensor15mm</a:t>
            </a:r>
            <a:endParaRPr lang="es-MX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73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Resultado de imagen de hogar incendio png&quot;">
            <a:extLst>
              <a:ext uri="{FF2B5EF4-FFF2-40B4-BE49-F238E27FC236}">
                <a16:creationId xmlns:a16="http://schemas.microsoft.com/office/drawing/2014/main" id="{6F32D4D4-9B8A-4417-A405-6D432020C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" t="5338" r="7982" b="9262"/>
          <a:stretch/>
        </p:blipFill>
        <p:spPr bwMode="auto">
          <a:xfrm>
            <a:off x="3022421" y="2388428"/>
            <a:ext cx="2252368" cy="190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C8A148D-CE4D-4724-AC80-431AC5CFC4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02DA63-75E8-4F06-BB97-FE87ED0D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278" y="1148802"/>
            <a:ext cx="3862006" cy="26194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10037C9-7D6C-4A93-A3FA-D3839A310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170" y="3904450"/>
            <a:ext cx="1674114" cy="511223"/>
          </a:xfrm>
          <a:prstGeom prst="rect">
            <a:avLst/>
          </a:prstGeom>
        </p:spPr>
      </p:pic>
      <p:pic>
        <p:nvPicPr>
          <p:cNvPr id="7170" name="Picture 2" descr="Resultado de imagen de robo png&quot;">
            <a:extLst>
              <a:ext uri="{FF2B5EF4-FFF2-40B4-BE49-F238E27FC236}">
                <a16:creationId xmlns:a16="http://schemas.microsoft.com/office/drawing/2014/main" id="{2727D7DF-3E9A-4E62-8B01-0EC5F009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85" y="3386017"/>
            <a:ext cx="1804877" cy="180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n de gas toxico png&quot;">
            <a:extLst>
              <a:ext uri="{FF2B5EF4-FFF2-40B4-BE49-F238E27FC236}">
                <a16:creationId xmlns:a16="http://schemas.microsoft.com/office/drawing/2014/main" id="{74DF6E7A-098C-4F26-B705-220BCDF1B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4"/>
          <a:stretch/>
        </p:blipFill>
        <p:spPr bwMode="auto">
          <a:xfrm>
            <a:off x="3607207" y="3497466"/>
            <a:ext cx="1190554" cy="9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42D68E3A-EFCE-44F3-88B9-977FCE237485}"/>
              </a:ext>
            </a:extLst>
          </p:cNvPr>
          <p:cNvSpPr txBox="1">
            <a:spLocks/>
          </p:cNvSpPr>
          <p:nvPr/>
        </p:nvSpPr>
        <p:spPr>
          <a:xfrm>
            <a:off x="385005" y="1016268"/>
            <a:ext cx="3419838" cy="318578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 dirty="0">
                <a:solidFill>
                  <a:schemeClr val="lt1"/>
                </a:solidFill>
                <a:latin typeface="Titillium Web Light"/>
                <a:sym typeface="Titillium Web Light"/>
              </a:rPr>
              <a:t>La función de este elementos de la interfaz es para tener una bitácora de accidentes que pudiesen presentarse en la vivienda:</a:t>
            </a:r>
          </a:p>
          <a:p>
            <a:endParaRPr lang="es-MX" sz="2000" dirty="0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es-MX" sz="2000" dirty="0">
                <a:solidFill>
                  <a:schemeClr val="lt1"/>
                </a:solidFill>
                <a:latin typeface="Titillium Web Light"/>
                <a:sym typeface="Titillium Web Light"/>
              </a:rPr>
              <a:t>Fuga de gases que pueden provocar incendios</a:t>
            </a:r>
          </a:p>
          <a:p>
            <a:endParaRPr lang="es-MX" sz="2000" dirty="0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es-MX" sz="2000" dirty="0">
                <a:solidFill>
                  <a:schemeClr val="lt1"/>
                </a:solidFill>
                <a:latin typeface="Titillium Web Light"/>
                <a:sym typeface="Titillium Web Light"/>
              </a:rPr>
              <a:t>Intrusos</a:t>
            </a:r>
          </a:p>
          <a:p>
            <a:endParaRPr lang="es-MX" sz="2000" dirty="0">
              <a:solidFill>
                <a:schemeClr val="lt1"/>
              </a:solidFill>
              <a:latin typeface="Titillium Web Light"/>
              <a:sym typeface="Titillium Web Light"/>
            </a:endParaRPr>
          </a:p>
          <a:p>
            <a:r>
              <a:rPr lang="es-MX" sz="2000" dirty="0">
                <a:solidFill>
                  <a:schemeClr val="lt1"/>
                </a:solidFill>
                <a:latin typeface="Titillium Web Light"/>
                <a:sym typeface="Titillium Web Light"/>
              </a:rPr>
              <a:t>Los datos son almacenados en un archivo de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72228B8-E05F-4000-B077-A625BEF5A84C}"/>
              </a:ext>
            </a:extLst>
          </p:cNvPr>
          <p:cNvSpPr txBox="1">
            <a:spLocks/>
          </p:cNvSpPr>
          <p:nvPr/>
        </p:nvSpPr>
        <p:spPr>
          <a:xfrm>
            <a:off x="440717" y="223302"/>
            <a:ext cx="8179981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600" b="1" dirty="0">
                <a:solidFill>
                  <a:schemeClr val="lt1"/>
                </a:solidFill>
                <a:latin typeface="Titillium Web"/>
                <a:sym typeface="Titillium Web"/>
              </a:rPr>
              <a:t>BITÁCORA DE ACCIDENTES DEL HOGAR</a:t>
            </a:r>
          </a:p>
        </p:txBody>
      </p:sp>
    </p:spTree>
    <p:extLst>
      <p:ext uri="{BB962C8B-B14F-4D97-AF65-F5344CB8AC3E}">
        <p14:creationId xmlns:p14="http://schemas.microsoft.com/office/powerpoint/2010/main" val="1945565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D5E2E-D6B2-47E1-A7AA-4024546AE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39" y="370779"/>
            <a:ext cx="8619461" cy="857400"/>
          </a:xfrm>
        </p:spPr>
        <p:txBody>
          <a:bodyPr/>
          <a:lstStyle/>
          <a:p>
            <a:pPr algn="ctr"/>
            <a:r>
              <a:rPr lang="es-MX" dirty="0"/>
              <a:t>RECOMENDACIONES PARA IMPLEMENTACIÓN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92C9E2-7BDD-428A-946E-295268251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25" y="1561047"/>
            <a:ext cx="8474149" cy="2760480"/>
          </a:xfrm>
        </p:spPr>
        <p:txBody>
          <a:bodyPr/>
          <a:lstStyle/>
          <a:p>
            <a:r>
              <a:rPr lang="es-MX" sz="2000" dirty="0"/>
              <a:t>El presente prototipo desarrollado simula una vivienda domótica a través de los elementos electrónicos básicos, por lo tanto, si se requiere implementar este proyecto en una vivienda real lo que se requeriría es básicamente implementar la parte eléctrica y electrónica adicional que ocuparía con cada uno de los dispositivos electrónicos de entrada y salida de la vivienda para que estos de igual manera puedan ser manipulados a través de controlador que en este caso mediante el uso de la Raspberry PI.</a:t>
            </a:r>
          </a:p>
          <a:p>
            <a:r>
              <a:rPr lang="es-MX" sz="2000" dirty="0"/>
              <a:t>Adicionalmente a esto la interfaz de control puede escalar a ser una aplicación móvil para que sea más sencillo y practico.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CFB6C0-5AE9-4B89-9560-EDC72A403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5073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EE060-E960-45F5-BF66-933E3E73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250" y="214835"/>
            <a:ext cx="6025500" cy="857400"/>
          </a:xfrm>
        </p:spPr>
        <p:txBody>
          <a:bodyPr/>
          <a:lstStyle/>
          <a:p>
            <a:pPr algn="ctr"/>
            <a:r>
              <a:rPr lang="es-MX" dirty="0"/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8DB135-E589-454F-8CF0-7F632DD53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112" y="1308246"/>
            <a:ext cx="7510130" cy="3148800"/>
          </a:xfrm>
        </p:spPr>
        <p:txBody>
          <a:bodyPr/>
          <a:lstStyle/>
          <a:p>
            <a:r>
              <a:rPr lang="es-MX" dirty="0"/>
              <a:t>El presente trabajo se realizo el diseño y desarrolló de forma satisfactoria las funciones básicas de una vivienda domótica, estas son manejadas a través de la interfaz de usuario que se desarrolló para que el cliente interactúe de forma amigable con su hogar. Para proyecciones futuras este diseño puede a escalar agregando más funciones de interactividad que cubran más necesidades del cliente para brindar </a:t>
            </a:r>
            <a:r>
              <a:rPr lang="es-MX"/>
              <a:t>mayor confort.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3075BF-B3F8-4D36-A388-7ACE99CE16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858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/>
          <p:nvPr/>
        </p:nvSpPr>
        <p:spPr>
          <a:xfrm>
            <a:off x="6108793" y="192375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7DFFB1"/>
                </a:solidFill>
              </a:rPr>
              <a:t>😉</a:t>
            </a:r>
            <a:endParaRPr sz="9600" dirty="0">
              <a:solidFill>
                <a:srgbClr val="7DFFB1"/>
              </a:solidFill>
            </a:endParaRPr>
          </a:p>
        </p:txBody>
      </p:sp>
      <p:sp>
        <p:nvSpPr>
          <p:cNvPr id="784" name="Google Shape;784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1"/>
          </p:nvPr>
        </p:nvSpPr>
        <p:spPr>
          <a:xfrm>
            <a:off x="1284560" y="1277488"/>
            <a:ext cx="6574880" cy="25885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3600" b="1" dirty="0">
                <a:latin typeface="Titillium Web"/>
                <a:sym typeface="Titillium Web"/>
              </a:rPr>
              <a:t>POR SU ATENCIÓN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8000" b="1" dirty="0">
                <a:latin typeface="Titillium Web"/>
                <a:sym typeface="Titillium Web"/>
              </a:rPr>
              <a:t>GRACIAS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9600" b="1" dirty="0">
                <a:latin typeface="Titillium Web"/>
                <a:sym typeface="Titillium Web"/>
              </a:rPr>
              <a:t>¿Preguntas?</a:t>
            </a:r>
            <a:endParaRPr sz="9600" b="1" dirty="0">
              <a:latin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1426429" y="184132"/>
            <a:ext cx="6291141" cy="33931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UNIVERS</a:t>
            </a:r>
            <a:r>
              <a:rPr lang="es-MX" sz="2800" dirty="0"/>
              <a:t>IDAD AUTÓNOMA DE ZACATECAS</a:t>
            </a:r>
            <a:br>
              <a:rPr lang="es-MX" sz="2800" dirty="0"/>
            </a:br>
            <a:r>
              <a:rPr lang="es-MX" sz="1800" i="1" dirty="0"/>
              <a:t>“FRANCISCO GARCÍA SALINAS”</a:t>
            </a:r>
            <a:br>
              <a:rPr lang="es-MX" sz="1800" i="1" dirty="0"/>
            </a:br>
            <a:r>
              <a:rPr lang="es-MX" sz="1800" dirty="0"/>
              <a:t>UNIDAD ACADÉMICA DE INGENIERÍA ELECTRICA</a:t>
            </a:r>
            <a:br>
              <a:rPr lang="es-MX" sz="1800" dirty="0"/>
            </a:br>
            <a:r>
              <a:rPr lang="es-MX" sz="1800" dirty="0"/>
              <a:t>INGENIERÍA EN COMPUTACIÓN</a:t>
            </a:r>
            <a:endParaRPr sz="2800" dirty="0"/>
          </a:p>
        </p:txBody>
      </p:sp>
      <p:pic>
        <p:nvPicPr>
          <p:cNvPr id="4" name="Picture 2" descr="Resultado de imagen para logo uaz png">
            <a:extLst>
              <a:ext uri="{FF2B5EF4-FFF2-40B4-BE49-F238E27FC236}">
                <a16:creationId xmlns:a16="http://schemas.microsoft.com/office/drawing/2014/main" id="{D0E79FCA-260D-4095-958F-3648F4CC2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132"/>
            <a:ext cx="1946578" cy="167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UAIE.png">
            <a:extLst>
              <a:ext uri="{FF2B5EF4-FFF2-40B4-BE49-F238E27FC236}">
                <a16:creationId xmlns:a16="http://schemas.microsoft.com/office/drawing/2014/main" id="{92B2B709-F86D-4A71-8653-D1F9C57BA2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04" y="184132"/>
            <a:ext cx="1701591" cy="189225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286C2B9-4CC7-4B8A-BBCA-17FF87FE41E4}"/>
              </a:ext>
            </a:extLst>
          </p:cNvPr>
          <p:cNvSpPr/>
          <p:nvPr/>
        </p:nvSpPr>
        <p:spPr>
          <a:xfrm>
            <a:off x="290506" y="2286977"/>
            <a:ext cx="8566517" cy="136050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E0CE11-11E5-40A1-BF59-A3E9241B23D6}"/>
              </a:ext>
            </a:extLst>
          </p:cNvPr>
          <p:cNvSpPr/>
          <p:nvPr/>
        </p:nvSpPr>
        <p:spPr>
          <a:xfrm>
            <a:off x="426493" y="2428074"/>
            <a:ext cx="8291014" cy="1086037"/>
          </a:xfrm>
          <a:prstGeom prst="rect">
            <a:avLst/>
          </a:prstGeom>
          <a:solidFill>
            <a:srgbClr val="60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700" b="1" dirty="0"/>
              <a:t>DOMÓTICA BÁSICA EN UN HOGAR A ESCALA UTILIZANDO EL SERVIDOR RABBITMQ</a:t>
            </a:r>
            <a:endParaRPr lang="es-MX" sz="2700" dirty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BC9EECF3-79DD-448B-A509-1B6E56E8B55A}"/>
              </a:ext>
            </a:extLst>
          </p:cNvPr>
          <p:cNvSpPr txBox="1">
            <a:spLocks/>
          </p:cNvSpPr>
          <p:nvPr/>
        </p:nvSpPr>
        <p:spPr>
          <a:xfrm>
            <a:off x="823084" y="4003726"/>
            <a:ext cx="7497830" cy="1167325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228600" algn="ctr">
              <a:buClr>
                <a:schemeClr val="accent1"/>
              </a:buClr>
            </a:pPr>
            <a:r>
              <a:rPr lang="es-MX" sz="7000" b="1" dirty="0">
                <a:solidFill>
                  <a:schemeClr val="lt1"/>
                </a:solidFill>
                <a:latin typeface="Titillium Web"/>
                <a:sym typeface="Titillium Web"/>
              </a:rPr>
              <a:t>Presenta:</a:t>
            </a:r>
          </a:p>
          <a:p>
            <a:pPr marL="342900" indent="-228600" algn="ctr">
              <a:buClr>
                <a:schemeClr val="accent1"/>
              </a:buClr>
            </a:pPr>
            <a:r>
              <a:rPr lang="es-MX" sz="7000" b="1" dirty="0">
                <a:solidFill>
                  <a:schemeClr val="lt1"/>
                </a:solidFill>
                <a:latin typeface="Titillium Web"/>
                <a:sym typeface="Titillium Web"/>
              </a:rPr>
              <a:t>Emmanuel De Jesús Velásquez Martínez</a:t>
            </a:r>
          </a:p>
          <a:p>
            <a:pPr marL="342900" indent="-228600" algn="ctr">
              <a:buClr>
                <a:schemeClr val="accent1"/>
              </a:buClr>
            </a:pPr>
            <a:endParaRPr lang="es-MX" sz="7200" b="1" dirty="0">
              <a:solidFill>
                <a:srgbClr val="000090"/>
              </a:solidFill>
              <a:latin typeface="+mn-lt"/>
            </a:endParaRP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197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EE060-E960-45F5-BF66-933E3E73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250" y="214835"/>
            <a:ext cx="6025500" cy="857400"/>
          </a:xfrm>
        </p:spPr>
        <p:txBody>
          <a:bodyPr/>
          <a:lstStyle/>
          <a:p>
            <a:pPr algn="ctr"/>
            <a:r>
              <a:rPr lang="es-MX" dirty="0"/>
              <a:t>REFERENCIAS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8DB135-E589-454F-8CF0-7F632DD53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428748"/>
            <a:ext cx="8318205" cy="2781745"/>
          </a:xfrm>
        </p:spPr>
        <p:txBody>
          <a:bodyPr/>
          <a:lstStyle/>
          <a:p>
            <a:r>
              <a:rPr lang="es-MX" sz="1400" dirty="0"/>
              <a:t>[1] "Domótica en el hogar: ¿Qué es? ¿Cómo funciona? - Casas Inteligentes", Casasdomoticass.com, 2019. [Online]. </a:t>
            </a:r>
            <a:r>
              <a:rPr lang="es-MX" sz="1400" dirty="0" err="1"/>
              <a:t>Available</a:t>
            </a:r>
            <a:r>
              <a:rPr lang="es-MX" sz="1400" dirty="0"/>
              <a:t>: https://casasdomoticass.com/domotica/. [</a:t>
            </a:r>
            <a:r>
              <a:rPr lang="es-MX" sz="1400" dirty="0" err="1"/>
              <a:t>Accessed</a:t>
            </a:r>
            <a:r>
              <a:rPr lang="es-MX" sz="1400" dirty="0"/>
              <a:t>: 22- Nov- 2019].</a:t>
            </a:r>
          </a:p>
          <a:p>
            <a:r>
              <a:rPr lang="es-MX" sz="1400" dirty="0"/>
              <a:t>[2]"Qué entendemos por casa domótica", </a:t>
            </a:r>
            <a:r>
              <a:rPr lang="es-MX" sz="1400" i="1" dirty="0"/>
              <a:t>Casas Digitales</a:t>
            </a:r>
            <a:r>
              <a:rPr lang="es-MX" sz="1400" dirty="0"/>
              <a:t>, 2019. [Online]. </a:t>
            </a:r>
            <a:r>
              <a:rPr lang="es-MX" sz="1400" dirty="0" err="1"/>
              <a:t>Available</a:t>
            </a:r>
            <a:r>
              <a:rPr lang="es-MX" sz="1400" dirty="0"/>
              <a:t>: https://www.casasdigitales.com/que-es-casa-domotica/. [</a:t>
            </a:r>
            <a:r>
              <a:rPr lang="es-MX" sz="1400" dirty="0" err="1"/>
              <a:t>Accessed</a:t>
            </a:r>
            <a:r>
              <a:rPr lang="es-MX" sz="1400" dirty="0"/>
              <a:t>: 22- Nov- 2019].</a:t>
            </a:r>
          </a:p>
          <a:p>
            <a:r>
              <a:rPr lang="es-MX" sz="1400" i="1" dirty="0"/>
              <a:t>[3]2019. [Online]. </a:t>
            </a:r>
            <a:r>
              <a:rPr lang="es-MX" sz="1400" i="1" dirty="0" err="1"/>
              <a:t>Available</a:t>
            </a:r>
            <a:r>
              <a:rPr lang="es-MX" sz="1400" i="1" dirty="0"/>
              <a:t>: https://www.researchgate.net/publication/262670875_Smart_Domotic_houses. [</a:t>
            </a:r>
            <a:r>
              <a:rPr lang="es-MX" sz="1400" i="1" dirty="0" err="1"/>
              <a:t>Accessed</a:t>
            </a:r>
            <a:r>
              <a:rPr lang="es-MX" sz="1400" i="1" dirty="0"/>
              <a:t>: 22- Nov- 2019].</a:t>
            </a:r>
          </a:p>
          <a:p>
            <a:r>
              <a:rPr lang="es-MX" sz="1400" i="1" dirty="0"/>
              <a:t>[4]"Sensor de Temperatura y Humedad DHT11 - </a:t>
            </a:r>
            <a:r>
              <a:rPr lang="es-MX" sz="1400" i="1" dirty="0" err="1"/>
              <a:t>Electronilab</a:t>
            </a:r>
            <a:r>
              <a:rPr lang="es-MX" sz="1400" i="1" dirty="0"/>
              <a:t>", </a:t>
            </a:r>
            <a:r>
              <a:rPr lang="es-MX" sz="1400" i="1" dirty="0" err="1"/>
              <a:t>Electronilab</a:t>
            </a:r>
            <a:r>
              <a:rPr lang="es-MX" sz="1400" i="1" dirty="0"/>
              <a:t>, 2019. [Online]. </a:t>
            </a:r>
            <a:r>
              <a:rPr lang="es-MX" sz="1400" i="1" dirty="0" err="1"/>
              <a:t>Available</a:t>
            </a:r>
            <a:r>
              <a:rPr lang="es-MX" sz="1400" i="1" dirty="0"/>
              <a:t>: https://electronilab.co/tienda/sensor-de-temperatura-y-humedad-dht11/. [</a:t>
            </a:r>
            <a:r>
              <a:rPr lang="es-MX" sz="1400" i="1" dirty="0" err="1"/>
              <a:t>Accessed</a:t>
            </a:r>
            <a:r>
              <a:rPr lang="es-MX" sz="1400" i="1" dirty="0"/>
              <a:t>: 22- Nov- 2019].</a:t>
            </a:r>
          </a:p>
          <a:p>
            <a:r>
              <a:rPr lang="en-US" sz="1400" i="1" dirty="0"/>
              <a:t>[5]"MQ-2 Sensor de Gas - Geek Factory", Geek Factory, 2019. [Online]. Available: https://www.geekfactory.mx/tienda/sensores/mq-2-sensor-de-gas/. [Accessed: 22- Nov- 2019].</a:t>
            </a:r>
            <a:endParaRPr lang="es-MX" sz="1400" i="1" dirty="0"/>
          </a:p>
          <a:p>
            <a:endParaRPr lang="es-MX" sz="1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3075BF-B3F8-4D36-A388-7ACE99CE16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09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0A23F-2285-41CF-94C3-A205C7F3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2143050"/>
            <a:ext cx="6025500" cy="857400"/>
          </a:xfrm>
        </p:spPr>
        <p:txBody>
          <a:bodyPr/>
          <a:lstStyle/>
          <a:p>
            <a:r>
              <a:rPr lang="es-MX" sz="6000" dirty="0"/>
              <a:t>INTRODUCCIÓN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971714-D7AE-49E3-85A4-A3A6517765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62638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EB444-CF75-4305-BD83-3322F64A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249" y="0"/>
            <a:ext cx="6025500" cy="857400"/>
          </a:xfrm>
        </p:spPr>
        <p:txBody>
          <a:bodyPr/>
          <a:lstStyle/>
          <a:p>
            <a:pPr algn="ctr"/>
            <a:r>
              <a:rPr lang="es-MX" dirty="0"/>
              <a:t>ANTECEDENTES (1)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8770C6-223A-4020-93E6-1C0F82402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862" y="908301"/>
            <a:ext cx="8272272" cy="2033778"/>
          </a:xfrm>
        </p:spPr>
        <p:txBody>
          <a:bodyPr/>
          <a:lstStyle/>
          <a:p>
            <a:pPr marL="101600" indent="0" algn="just">
              <a:buNone/>
            </a:pPr>
            <a:r>
              <a:rPr lang="es-MX" dirty="0"/>
              <a:t>La palabra domótica proviene de la unión de las palabras </a:t>
            </a:r>
            <a:r>
              <a:rPr lang="es-MX" i="1" dirty="0" err="1"/>
              <a:t>Domus</a:t>
            </a:r>
            <a:r>
              <a:rPr lang="es-MX" dirty="0"/>
              <a:t> que significa casa y </a:t>
            </a:r>
            <a:r>
              <a:rPr lang="es-MX" i="1" dirty="0"/>
              <a:t>Autónomo</a:t>
            </a:r>
            <a:r>
              <a:rPr lang="es-MX" dirty="0"/>
              <a:t> que significa que funciona por sí solo. La domótica consiste en dotar de automatización a una casa o edificio para que esta se ocupe por si misma de ciertas tareas, estas tareas pueden ser tan simples como acondicionar la temperatura en una habitación o tan complejas como encargarse de la seguridad de todo un edificio [1].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AF2057-C627-48C4-82C9-DCC54A1080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9218" name="Picture 2" descr="Resultado de imagen de domotica hogar png&quot;">
            <a:extLst>
              <a:ext uri="{FF2B5EF4-FFF2-40B4-BE49-F238E27FC236}">
                <a16:creationId xmlns:a16="http://schemas.microsoft.com/office/drawing/2014/main" id="{C51EA0C7-9FCC-43EF-9240-57B98C6DE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12"/>
          <a:stretch/>
        </p:blipFill>
        <p:spPr bwMode="auto">
          <a:xfrm>
            <a:off x="2798062" y="2992981"/>
            <a:ext cx="3547873" cy="18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6529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8D3EE-ABAD-42D7-8133-5EC8FBC1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249" y="250277"/>
            <a:ext cx="6025500" cy="857400"/>
          </a:xfrm>
        </p:spPr>
        <p:txBody>
          <a:bodyPr/>
          <a:lstStyle/>
          <a:p>
            <a:pPr algn="ctr"/>
            <a:r>
              <a:rPr lang="es-MX" dirty="0"/>
              <a:t>ANTECEDENTES (2)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5F366A-C99B-48C1-9F7F-B23AC9A8E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882" y="1251540"/>
            <a:ext cx="8240233" cy="2129613"/>
          </a:xfrm>
        </p:spPr>
        <p:txBody>
          <a:bodyPr/>
          <a:lstStyle/>
          <a:p>
            <a:pPr marL="101600" indent="0">
              <a:buNone/>
            </a:pPr>
            <a:r>
              <a:rPr lang="es-MX" dirty="0"/>
              <a:t>La domótica se inició a comienzo de la década de los 70, cuando aparecieron las primeras pruebas piloto. Ya en los 80 fue cuando se empezaron a comercializar los circuitos integrados, fue cuando la domótica se empezó a expandir al hogar. Posteriormente la domótica consigue integrar dos sistemas (el eléctrico y el electrónico) y en enseguida la comunicación integral entre los dispositivos del hogar [2].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16D6DC-D205-4A25-BD48-8C7FCD2E02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  <p:pic>
        <p:nvPicPr>
          <p:cNvPr id="13314" name="Picture 2" descr="Resultado de imagen de casa domotica png&quot;">
            <a:extLst>
              <a:ext uri="{FF2B5EF4-FFF2-40B4-BE49-F238E27FC236}">
                <a16:creationId xmlns:a16="http://schemas.microsoft.com/office/drawing/2014/main" id="{D531CD2D-F489-4A3E-99BC-A161FF0BA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" t="2393" r="6688" b="3079"/>
          <a:stretch/>
        </p:blipFill>
        <p:spPr bwMode="auto">
          <a:xfrm>
            <a:off x="4798828" y="2791889"/>
            <a:ext cx="2161953" cy="22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3904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esultado de imagen de domotica hogar png&quot;">
            <a:extLst>
              <a:ext uri="{FF2B5EF4-FFF2-40B4-BE49-F238E27FC236}">
                <a16:creationId xmlns:a16="http://schemas.microsoft.com/office/drawing/2014/main" id="{7F1238F5-4EC7-48ED-91F8-148480851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48" y="3359887"/>
            <a:ext cx="2103264" cy="166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5A8165-41CF-4EFF-8BD4-5A4873D9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94" y="18358"/>
            <a:ext cx="8834212" cy="857400"/>
          </a:xfrm>
        </p:spPr>
        <p:txBody>
          <a:bodyPr/>
          <a:lstStyle/>
          <a:p>
            <a:pPr algn="ctr"/>
            <a:r>
              <a:rPr lang="es-MX" dirty="0"/>
              <a:t>FUNCIONES DOMÓTICAS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530FA5-8EEE-48C3-80E0-7AB2FE4E8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828" y="897688"/>
            <a:ext cx="8356340" cy="3348123"/>
          </a:xfrm>
        </p:spPr>
        <p:txBody>
          <a:bodyPr/>
          <a:lstStyle/>
          <a:p>
            <a:pPr lvl="0"/>
            <a:r>
              <a:rPr lang="es-MX" sz="1500" dirty="0"/>
              <a:t>Control local y remoto de la iluminación en la vivienda.</a:t>
            </a:r>
          </a:p>
          <a:p>
            <a:pPr lvl="0"/>
            <a:r>
              <a:rPr lang="es-MX" sz="1500" dirty="0"/>
              <a:t>Iluminación por detección de presencia.</a:t>
            </a:r>
          </a:p>
          <a:p>
            <a:pPr lvl="0"/>
            <a:r>
              <a:rPr lang="es-MX" sz="1500" dirty="0"/>
              <a:t>Automatización de persianas y toldos.</a:t>
            </a:r>
          </a:p>
          <a:p>
            <a:pPr lvl="0"/>
            <a:r>
              <a:rPr lang="es-MX" sz="1500" dirty="0"/>
              <a:t>Control y gestión de energía.</a:t>
            </a:r>
          </a:p>
          <a:p>
            <a:pPr lvl="0"/>
            <a:r>
              <a:rPr lang="es-MX" sz="1500" dirty="0"/>
              <a:t>Acceso electrónico al hogar (porteros digitales).</a:t>
            </a:r>
          </a:p>
          <a:p>
            <a:pPr lvl="0"/>
            <a:r>
              <a:rPr lang="es-MX" sz="1500" dirty="0"/>
              <a:t>Control y monitoreo de alarmas técnicas como detección de fugas de agua, gas, humo.</a:t>
            </a:r>
          </a:p>
          <a:p>
            <a:pPr lvl="0"/>
            <a:r>
              <a:rPr lang="es-MX" sz="1500" dirty="0"/>
              <a:t>Sistema de mensajería si algo sucede en el hogar.</a:t>
            </a:r>
          </a:p>
          <a:p>
            <a:pPr lvl="0"/>
            <a:r>
              <a:rPr lang="es-MX" sz="1500" dirty="0"/>
              <a:t>Realización de acciones preventivas automáticas: cierre de persianas, corte de la energía, entre otros.</a:t>
            </a:r>
          </a:p>
          <a:p>
            <a:pPr lvl="0"/>
            <a:r>
              <a:rPr lang="es-MX" sz="1500" dirty="0"/>
              <a:t>Climatización.</a:t>
            </a:r>
          </a:p>
          <a:p>
            <a:pPr lvl="0"/>
            <a:r>
              <a:rPr lang="es-MX" sz="1500" dirty="0"/>
              <a:t>Control del aire acondicionado para regular la temperatura dentro de la vivienda.</a:t>
            </a:r>
          </a:p>
          <a:p>
            <a:pPr lvl="0"/>
            <a:r>
              <a:rPr lang="es-MX" sz="1500" dirty="0"/>
              <a:t>Control de riego.</a:t>
            </a:r>
          </a:p>
          <a:p>
            <a:pPr lvl="0"/>
            <a:r>
              <a:rPr lang="es-MX" sz="1500" dirty="0"/>
              <a:t>Control y diagnóstico de electrodomésticos y ahorro de energía.</a:t>
            </a:r>
          </a:p>
          <a:p>
            <a:pPr lvl="0"/>
            <a:r>
              <a:rPr lang="es-MX" sz="1500" dirty="0"/>
              <a:t>Encendido y apagado remoto de electrodomésticos [3].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7413DC-31A1-4B79-BEEE-C0312E32A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352978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0A23F-2285-41CF-94C3-A205C7F3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75" y="3078715"/>
            <a:ext cx="6025500" cy="857400"/>
          </a:xfrm>
        </p:spPr>
        <p:txBody>
          <a:bodyPr/>
          <a:lstStyle/>
          <a:p>
            <a:r>
              <a:rPr lang="es-MX" sz="6000" dirty="0"/>
              <a:t>METODOLOGÍA DE DESARROLLO DEL PROYECTO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971714-D7AE-49E3-85A4-A3A6517765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564052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DF3FB-5D76-4976-BD01-2AB6EA43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84" y="384956"/>
            <a:ext cx="8686800" cy="857400"/>
          </a:xfrm>
        </p:spPr>
        <p:txBody>
          <a:bodyPr/>
          <a:lstStyle/>
          <a:p>
            <a:r>
              <a:rPr lang="es-MX" dirty="0"/>
              <a:t>PROPUESTA INICIAL PARA EL DESARROLLO DEL PROYECTO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1813E7-80D1-496F-BA34-F06098C68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A563D6-F5AA-4266-A18D-19484CA5F4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1188966"/>
            <a:ext cx="4971190" cy="373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5421C5-5654-4F9C-9FDD-002C034D9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25" y="3297741"/>
            <a:ext cx="1332615" cy="857399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BF0805A8-DDD5-4623-9B4F-001C47E5A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38" y="1214002"/>
            <a:ext cx="3734270" cy="3693042"/>
          </a:xfrm>
        </p:spPr>
        <p:txBody>
          <a:bodyPr/>
          <a:lstStyle/>
          <a:p>
            <a:pPr marL="101600" indent="0">
              <a:buNone/>
            </a:pPr>
            <a:r>
              <a:rPr lang="es-MX" sz="1800" dirty="0">
                <a:latin typeface="Arial" panose="020B0604020202020204" pitchFamily="34" charset="0"/>
                <a:ea typeface="Calibri" panose="020F0502020204030204" pitchFamily="34" charset="0"/>
              </a:rPr>
              <a:t>La programación se desarrolló en Java (emisor RPC) y Python (receptor RPC).</a:t>
            </a:r>
          </a:p>
          <a:p>
            <a:pPr marL="101600" indent="0">
              <a:buNone/>
            </a:pPr>
            <a:endParaRPr lang="es-MX" sz="1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101600" indent="0">
              <a:buNone/>
            </a:pPr>
            <a:r>
              <a:rPr lang="es-MX" sz="1800" dirty="0">
                <a:latin typeface="Arial" panose="020B0604020202020204" pitchFamily="34" charset="0"/>
                <a:ea typeface="Calibri" panose="020F0502020204030204" pitchFamily="34" charset="0"/>
              </a:rPr>
              <a:t>Se establece que el servidor </a:t>
            </a:r>
            <a:r>
              <a:rPr lang="es-MX" sz="1800" dirty="0" err="1">
                <a:latin typeface="Arial" panose="020B0604020202020204" pitchFamily="34" charset="0"/>
                <a:ea typeface="Calibri" panose="020F0502020204030204" pitchFamily="34" charset="0"/>
              </a:rPr>
              <a:t>RabbitMQ</a:t>
            </a:r>
            <a:r>
              <a:rPr lang="es-MX" sz="1800" dirty="0">
                <a:latin typeface="Arial" panose="020B0604020202020204" pitchFamily="34" charset="0"/>
                <a:ea typeface="Calibri" panose="020F0502020204030204" pitchFamily="34" charset="0"/>
              </a:rPr>
              <a:t> genere una </a:t>
            </a:r>
            <a:r>
              <a:rPr lang="es-MX" sz="1800" dirty="0" err="1">
                <a:latin typeface="Arial" panose="020B0604020202020204" pitchFamily="34" charset="0"/>
                <a:ea typeface="Calibri" panose="020F0502020204030204" pitchFamily="34" charset="0"/>
              </a:rPr>
              <a:t>queue</a:t>
            </a:r>
            <a:r>
              <a:rPr lang="es-MX" sz="1800" dirty="0">
                <a:latin typeface="Arial" panose="020B0604020202020204" pitchFamily="34" charset="0"/>
                <a:ea typeface="Calibri" panose="020F0502020204030204" pitchFamily="34" charset="0"/>
              </a:rPr>
              <a:t> RPC de mensajes.</a:t>
            </a:r>
          </a:p>
          <a:p>
            <a:pPr marL="101600" indent="0">
              <a:buNone/>
            </a:pPr>
            <a:endParaRPr lang="es-MX" sz="1800" dirty="0">
              <a:latin typeface="Arial" panose="020B0604020202020204" pitchFamily="34" charset="0"/>
            </a:endParaRPr>
          </a:p>
          <a:p>
            <a:pPr marL="101600" indent="0">
              <a:buNone/>
            </a:pPr>
            <a:r>
              <a:rPr lang="es-MX" sz="1800" dirty="0">
                <a:latin typeface="Arial" panose="020B0604020202020204" pitchFamily="34" charset="0"/>
              </a:rPr>
              <a:t>El servidor </a:t>
            </a:r>
            <a:r>
              <a:rPr lang="es-MX" sz="1800" dirty="0" err="1">
                <a:latin typeface="Arial" panose="020B0604020202020204" pitchFamily="34" charset="0"/>
              </a:rPr>
              <a:t>RabbitMQ</a:t>
            </a:r>
            <a:r>
              <a:rPr lang="es-MX" sz="1800" dirty="0">
                <a:latin typeface="Arial" panose="020B0604020202020204" pitchFamily="34" charset="0"/>
              </a:rPr>
              <a:t> debe estar configurado para establecer una comunicación segura esto a través del protocolo SSL/TLS.</a:t>
            </a:r>
            <a:endParaRPr lang="es-MX" sz="1800" dirty="0"/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171252489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B58EC-82D2-41DC-B1A4-4ED8B010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80" y="152693"/>
            <a:ext cx="7867440" cy="857400"/>
          </a:xfrm>
        </p:spPr>
        <p:txBody>
          <a:bodyPr/>
          <a:lstStyle/>
          <a:p>
            <a:r>
              <a:rPr lang="es-MX" dirty="0"/>
              <a:t>DISEÑO DE LA INTERFAZ DE USUARIO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9B84F4-7859-47F1-A081-3F93C97DAD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7D8681D-F3E6-4C32-813A-A770E92A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10093"/>
            <a:ext cx="3476848" cy="4085009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6F1DCE5-AC69-45FF-94CD-150581547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09" y="1104425"/>
            <a:ext cx="3734270" cy="4039075"/>
          </a:xfrm>
        </p:spPr>
        <p:txBody>
          <a:bodyPr/>
          <a:lstStyle/>
          <a:p>
            <a:r>
              <a:rPr lang="es-MX" sz="1800" dirty="0"/>
              <a:t>Se realizo un bosquejo de la interfaz de usuario deseada para llevar a cabo la ejecución de funciones para la interacción de componentes electrónicos.</a:t>
            </a:r>
          </a:p>
          <a:p>
            <a:r>
              <a:rPr lang="es-MX" sz="1800" dirty="0"/>
              <a:t>La interfaz en base a la funciones domóticas se basa en los siguientes componentes GUI:</a:t>
            </a:r>
          </a:p>
          <a:p>
            <a:pPr lvl="1"/>
            <a:r>
              <a:rPr lang="es-MX" sz="1800" dirty="0" err="1"/>
              <a:t>JCheckBox</a:t>
            </a:r>
            <a:endParaRPr lang="es-MX" sz="1800" dirty="0"/>
          </a:p>
          <a:p>
            <a:pPr lvl="1"/>
            <a:r>
              <a:rPr lang="es-MX" sz="1800" dirty="0" err="1"/>
              <a:t>JSlider</a:t>
            </a:r>
            <a:endParaRPr lang="es-MX" sz="1800" dirty="0"/>
          </a:p>
          <a:p>
            <a:pPr lvl="1"/>
            <a:r>
              <a:rPr lang="es-MX" sz="1800" dirty="0" err="1"/>
              <a:t>JTextField</a:t>
            </a:r>
            <a:endParaRPr lang="es-MX" sz="1800" dirty="0"/>
          </a:p>
          <a:p>
            <a:pPr lvl="1"/>
            <a:r>
              <a:rPr lang="es-MX" sz="1800" dirty="0" err="1"/>
              <a:t>JLabel</a:t>
            </a:r>
            <a:endParaRPr lang="es-MX" sz="1800" dirty="0"/>
          </a:p>
          <a:p>
            <a:pPr lvl="1"/>
            <a:r>
              <a:rPr lang="es-MX" sz="1800" dirty="0" err="1"/>
              <a:t>JButton</a:t>
            </a:r>
            <a:endParaRPr lang="es-MX" sz="1800" dirty="0"/>
          </a:p>
          <a:p>
            <a:pPr lvl="1"/>
            <a:r>
              <a:rPr lang="es-MX" sz="1800" dirty="0" err="1"/>
              <a:t>JComboBox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13839035"/>
      </p:ext>
    </p:extLst>
  </p:cSld>
  <p:clrMapOvr>
    <a:masterClrMapping/>
  </p:clrMapOvr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4560</TotalTime>
  <Words>1676</Words>
  <Application>Microsoft Office PowerPoint</Application>
  <PresentationFormat>Presentación en pantalla (16:9)</PresentationFormat>
  <Paragraphs>165</Paragraphs>
  <Slides>26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Calibri</vt:lpstr>
      <vt:lpstr>Titillium Web</vt:lpstr>
      <vt:lpstr>Arial</vt:lpstr>
      <vt:lpstr>Titillium Web Light</vt:lpstr>
      <vt:lpstr>Ninacor template</vt:lpstr>
      <vt:lpstr>UNIVERSIDAD AUTÓNOMA DE ZACATECAS “FRANCISCO GARCÍA SALINAS” UNIDAD ACADÉMICA DE INGENIERÍA ELECTRICA INGENIERÍA EN COMPUTACIÓN</vt:lpstr>
      <vt:lpstr>CONTENIDO</vt:lpstr>
      <vt:lpstr>INTRODUCCIÓN</vt:lpstr>
      <vt:lpstr>ANTECEDENTES (1)</vt:lpstr>
      <vt:lpstr>ANTECEDENTES (2)</vt:lpstr>
      <vt:lpstr>FUNCIONES DOMÓTICAS</vt:lpstr>
      <vt:lpstr>METODOLOGÍA DE DESARROLLO DEL PROYECTO</vt:lpstr>
      <vt:lpstr>PROPUESTA INICIAL PARA EL DESARROLLO DEL PROYECTO</vt:lpstr>
      <vt:lpstr>DISEÑO DE LA INTERFAZ DE USUARIO</vt:lpstr>
      <vt:lpstr>CIRCUITO ELECTRÓNICO PARA LAS FUNCIONES DOMÓTICAS</vt:lpstr>
      <vt:lpstr>ANÁLISIS DE RESULTADOS</vt:lpstr>
      <vt:lpstr>Presentación de PowerPoint</vt:lpstr>
      <vt:lpstr>Presentación de PowerPoint</vt:lpstr>
      <vt:lpstr>CONTROL DE LUMINOSIDAD DE FOCOS LED DEL HOGAR</vt:lpstr>
      <vt:lpstr>CONTROL DE PUERTA DEL HOGAR</vt:lpstr>
      <vt:lpstr>SENSADO DE TEMPERATURA AMBIENTE Y HUMEDAD RELATIVA EN EL HOGAR</vt:lpstr>
      <vt:lpstr>CÓDIGO PARA SOLICITUD DE TEMPERATURA</vt:lpstr>
      <vt:lpstr>SENSADO DE FUGA DE GASES TÓXICOS EN EL HOGAR</vt:lpstr>
      <vt:lpstr>CÓDIGO PARA SOLICITUD DE EVENTOS DE DETECCIÓN DE GASES TÓXICOS</vt:lpstr>
      <vt:lpstr>ACTIVACIÓN DE ALARMA DE INTRUSO</vt:lpstr>
      <vt:lpstr>Presentación de PowerPoint</vt:lpstr>
      <vt:lpstr>RECOMENDACIONES PARA IMPLEMENTACIÓN</vt:lpstr>
      <vt:lpstr>CONCLUSIONES</vt:lpstr>
      <vt:lpstr>Presentación de PowerPoint</vt:lpstr>
      <vt:lpstr>UNIVERSIDAD AUTÓNOMA DE ZACATECAS “FRANCISCO GARCÍA SALINAS” UNIDAD ACADÉMICA DE INGENIERÍA ELECTRICA INGENIERÍA EN COMPUTACIÓN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AUTÓNOMA DE ZACATECAS “FRANCISCO GARCÍA SALINAS” UNIDAD ACADÉMICA DE INGENIERÍA ELECTRICA INGENIERÍA EN COMPUTACIÓN</dc:title>
  <dc:creator>EMMANUEL</dc:creator>
  <cp:lastModifiedBy>EMMANUEL DE JESÚS VM</cp:lastModifiedBy>
  <cp:revision>109</cp:revision>
  <dcterms:modified xsi:type="dcterms:W3CDTF">2019-11-27T14:22:34Z</dcterms:modified>
</cp:coreProperties>
</file>